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1"/>
  </p:sldMasterIdLst>
  <p:notesMasterIdLst>
    <p:notesMasterId r:id="rId26"/>
  </p:notesMasterIdLst>
  <p:handoutMasterIdLst>
    <p:handoutMasterId r:id="rId27"/>
  </p:handoutMasterIdLst>
  <p:sldIdLst>
    <p:sldId id="268" r:id="rId2"/>
    <p:sldId id="269" r:id="rId3"/>
    <p:sldId id="274" r:id="rId4"/>
    <p:sldId id="271" r:id="rId5"/>
    <p:sldId id="273" r:id="rId6"/>
    <p:sldId id="275" r:id="rId7"/>
    <p:sldId id="270" r:id="rId8"/>
    <p:sldId id="276" r:id="rId9"/>
    <p:sldId id="278" r:id="rId10"/>
    <p:sldId id="279" r:id="rId11"/>
    <p:sldId id="290" r:id="rId12"/>
    <p:sldId id="280" r:id="rId13"/>
    <p:sldId id="281" r:id="rId14"/>
    <p:sldId id="282" r:id="rId15"/>
    <p:sldId id="283" r:id="rId16"/>
    <p:sldId id="284" r:id="rId17"/>
    <p:sldId id="286" r:id="rId18"/>
    <p:sldId id="291" r:id="rId19"/>
    <p:sldId id="287" r:id="rId20"/>
    <p:sldId id="292" r:id="rId21"/>
    <p:sldId id="285" r:id="rId22"/>
    <p:sldId id="294" r:id="rId23"/>
    <p:sldId id="295" r:id="rId24"/>
    <p:sldId id="289" r:id="rId25"/>
  </p:sldIdLst>
  <p:sldSz cx="12188825"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94660"/>
  </p:normalViewPr>
  <p:slideViewPr>
    <p:cSldViewPr>
      <p:cViewPr varScale="1">
        <p:scale>
          <a:sx n="83" d="100"/>
          <a:sy n="83" d="100"/>
        </p:scale>
        <p:origin x="739" y="67"/>
      </p:cViewPr>
      <p:guideLst>
        <p:guide orient="horz" pos="2160"/>
        <p:guide orient="horz" pos="384"/>
        <p:guide orient="horz" pos="3792"/>
        <p:guide pos="959"/>
        <p:guide pos="6719"/>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9" d="100"/>
          <a:sy n="89" d="100"/>
        </p:scale>
        <p:origin x="300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ke Test User" userId="SID-0" providerId="Test" clId="FakeClientId"/>
    <pc:docChg chg="undo custSel modMainMaster modNotesMaster modHandout">
      <pc:chgData name="Fake Test User" userId="SID-0" providerId="Test" clId="FakeClientId" dt="2018-12-03T06:36:04.307" v="6" actId="790"/>
      <pc:docMkLst>
        <pc:docMk/>
      </pc:docMkLst>
      <pc:sldMasterChg chg="modSp">
        <pc:chgData name="Fake Test User" userId="SID-0" providerId="Test" clId="FakeClientId" dt="2018-12-03T06:30:38.765" v="0" actId="790"/>
        <pc:sldMasterMkLst>
          <pc:docMk/>
          <pc:sldMasterMk cId="3310681898" sldId="2147483924"/>
        </pc:sldMasterMkLst>
        <pc:spChg chg="mod">
          <ac:chgData name="Fake Test User" userId="SID-0" providerId="Test" clId="FakeClientId" dt="2018-12-03T06:30:38.765" v="0" actId="790"/>
          <ac:spMkLst>
            <pc:docMk/>
            <pc:sldMasterMk cId="3310681898" sldId="2147483924"/>
            <ac:spMk id="2" creationId="{00000000-0000-0000-0000-000000000000}"/>
          </ac:spMkLst>
        </pc:spChg>
        <pc:spChg chg="mod">
          <ac:chgData name="Fake Test User" userId="SID-0" providerId="Test" clId="FakeClientId" dt="2018-12-03T06:30:38.765" v="0" actId="790"/>
          <ac:spMkLst>
            <pc:docMk/>
            <pc:sldMasterMk cId="3310681898" sldId="2147483924"/>
            <ac:spMk id="3" creationId="{00000000-0000-0000-0000-000000000000}"/>
          </ac:spMkLst>
        </pc:spChg>
        <pc:spChg chg="mod">
          <ac:chgData name="Fake Test User" userId="SID-0" providerId="Test" clId="FakeClientId" dt="2018-12-03T06:30:38.765" v="0" actId="790"/>
          <ac:spMkLst>
            <pc:docMk/>
            <pc:sldMasterMk cId="3310681898" sldId="2147483924"/>
            <ac:spMk id="4" creationId="{00000000-0000-0000-0000-000000000000}"/>
          </ac:spMkLst>
        </pc:spChg>
        <pc:spChg chg="mod">
          <ac:chgData name="Fake Test User" userId="SID-0" providerId="Test" clId="FakeClientId" dt="2018-12-03T06:30:38.765" v="0" actId="790"/>
          <ac:spMkLst>
            <pc:docMk/>
            <pc:sldMasterMk cId="3310681898" sldId="2147483924"/>
            <ac:spMk id="5" creationId="{00000000-0000-0000-0000-000000000000}"/>
          </ac:spMkLst>
        </pc:spChg>
        <pc:spChg chg="mod">
          <ac:chgData name="Fake Test User" userId="SID-0" providerId="Test" clId="FakeClientId" dt="2018-12-03T06:30:38.765" v="0" actId="790"/>
          <ac:spMkLst>
            <pc:docMk/>
            <pc:sldMasterMk cId="3310681898" sldId="2147483924"/>
            <ac:spMk id="6" creationId="{00000000-0000-0000-0000-000000000000}"/>
          </ac:spMkLst>
        </pc:spChg>
        <pc:spChg chg="mod">
          <ac:chgData name="Fake Test User" userId="SID-0" providerId="Test" clId="FakeClientId" dt="2018-12-03T06:30:38.765" v="0" actId="790"/>
          <ac:spMkLst>
            <pc:docMk/>
            <pc:sldMasterMk cId="3310681898" sldId="2147483924"/>
            <ac:spMk id="7" creationId="{00000000-0000-0000-0000-000000000000}"/>
          </ac:spMkLst>
        </pc:spChg>
        <pc:spChg chg="mod">
          <ac:chgData name="Fake Test User" userId="SID-0" providerId="Test" clId="FakeClientId" dt="2018-12-03T06:30:38.765" v="0" actId="790"/>
          <ac:spMkLst>
            <pc:docMk/>
            <pc:sldMasterMk cId="3310681898" sldId="2147483924"/>
            <ac:spMk id="8" creationId="{00000000-0000-0000-0000-000000000000}"/>
          </ac:spMkLst>
        </pc:spChg>
        <pc:spChg chg="mod">
          <ac:chgData name="Fake Test User" userId="SID-0" providerId="Test" clId="FakeClientId" dt="2018-12-03T06:30:38.765" v="0" actId="790"/>
          <ac:spMkLst>
            <pc:docMk/>
            <pc:sldMasterMk cId="3310681898" sldId="2147483924"/>
            <ac:spMk id="9" creationId="{00000000-0000-0000-0000-000000000000}"/>
          </ac:spMkLst>
        </pc:spChg>
        <pc:spChg chg="mod">
          <ac:chgData name="Fake Test User" userId="SID-0" providerId="Test" clId="FakeClientId" dt="2018-12-03T06:30:38.765" v="0" actId="790"/>
          <ac:spMkLst>
            <pc:docMk/>
            <pc:sldMasterMk cId="3310681898" sldId="2147483924"/>
            <ac:spMk id="11" creationId="{00000000-0000-0000-0000-000000000000}"/>
          </ac:spMkLst>
        </pc:spChg>
        <pc:spChg chg="mod">
          <ac:chgData name="Fake Test User" userId="SID-0" providerId="Test" clId="FakeClientId" dt="2018-12-03T06:30:38.765" v="0" actId="790"/>
          <ac:spMkLst>
            <pc:docMk/>
            <pc:sldMasterMk cId="3310681898" sldId="2147483924"/>
            <ac:spMk id="12" creationId="{00000000-0000-0000-0000-000000000000}"/>
          </ac:spMkLst>
        </pc:spChg>
        <pc:spChg chg="mod">
          <ac:chgData name="Fake Test User" userId="SID-0" providerId="Test" clId="FakeClientId" dt="2018-12-03T06:30:38.765" v="0" actId="790"/>
          <ac:spMkLst>
            <pc:docMk/>
            <pc:sldMasterMk cId="3310681898" sldId="2147483924"/>
            <ac:spMk id="13"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it-IT">
              <a:latin typeface="Calibri" panose="020F0502020204030204" pitchFamily="34" charset="0"/>
            </a:endParaRPr>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1C6EA01F-A59C-4DB2-848E-7B80CD9850D7}" type="datetime1">
              <a:rPr lang="it-IT" smtClean="0">
                <a:latin typeface="Calibri" panose="020F0502020204030204" pitchFamily="34" charset="0"/>
              </a:rPr>
              <a:t>20/05/2020</a:t>
            </a:fld>
            <a:endParaRPr lang="it-IT">
              <a:latin typeface="Calibri" panose="020F0502020204030204" pitchFamily="34" charset="0"/>
            </a:endParaRPr>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it-IT">
              <a:latin typeface="Calibri" panose="020F0502020204030204" pitchFamily="34" charset="0"/>
            </a:endParaRPr>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14886E15-F82A-4596-A46C-375C6D3981E1}" type="slidenum">
              <a:rPr lang="it-IT" smtClean="0">
                <a:latin typeface="Calibri" panose="020F0502020204030204" pitchFamily="34" charset="0"/>
              </a:rPr>
              <a:t>‹N›</a:t>
            </a:fld>
            <a:endParaRPr lang="it-IT">
              <a:latin typeface="Calibri" panose="020F0502020204030204" pitchFamily="34" charset="0"/>
            </a:endParaRPr>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it-IT" noProof="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anose="020F0502020204030204" pitchFamily="34" charset="0"/>
              </a:defRPr>
            </a:lvl1pPr>
          </a:lstStyle>
          <a:p>
            <a:fld id="{E53F87ED-B4AE-47DA-9950-7A46CE2EDE77}" type="datetime1">
              <a:rPr lang="it-IT" noProof="0" smtClean="0"/>
              <a:t>20/05/2020</a:t>
            </a:fld>
            <a:endParaRPr lang="it-IT" noProof="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it-IT" noProof="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BF105DB2-FD3E-441D-8B7E-7AE83ECE27B3}" type="slidenum">
              <a:rPr lang="it-IT" noProof="0" smtClean="0"/>
              <a:pPr/>
              <a:t>‹N›</a:t>
            </a:fld>
            <a:endParaRPr lang="it-IT" noProof="0"/>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latin typeface="Calibri" panose="020F0502020204030204" pitchFamily="34" charset="0"/>
            </a:endParaRPr>
          </a:p>
        </p:txBody>
      </p:sp>
      <p:sp>
        <p:nvSpPr>
          <p:cNvPr id="4" name="Segnaposto numero diapositiva 3"/>
          <p:cNvSpPr>
            <a:spLocks noGrp="1"/>
          </p:cNvSpPr>
          <p:nvPr>
            <p:ph type="sldNum" sz="quarter" idx="10"/>
          </p:nvPr>
        </p:nvSpPr>
        <p:spPr/>
        <p:txBody>
          <a:bodyPr rtlCol="0"/>
          <a:lstStyle/>
          <a:p>
            <a:pPr rtl="0"/>
            <a:fld id="{BF105DB2-FD3E-441D-8B7E-7AE83ECE27B3}" type="slidenum">
              <a:rPr lang="it-IT" smtClean="0">
                <a:latin typeface="Calibri" panose="020F0502020204030204" pitchFamily="34" charset="0"/>
              </a:rPr>
              <a:t>1</a:t>
            </a:fld>
            <a:endParaRPr lang="it-IT" dirty="0">
              <a:latin typeface="Calibri" panose="020F0502020204030204" pitchFamily="34" charset="0"/>
            </a:endParaRPr>
          </a:p>
        </p:txBody>
      </p:sp>
    </p:spTree>
    <p:extLst>
      <p:ext uri="{BB962C8B-B14F-4D97-AF65-F5344CB8AC3E}">
        <p14:creationId xmlns:p14="http://schemas.microsoft.com/office/powerpoint/2010/main" val="408527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r>
              <a:rPr lang="it-IT" dirty="0" smtClean="0">
                <a:latin typeface="Calibri" panose="020F0502020204030204" pitchFamily="34" charset="0"/>
              </a:rPr>
              <a:t>Prova</a:t>
            </a:r>
            <a:endParaRPr lang="it-IT" dirty="0">
              <a:latin typeface="Calibri" panose="020F0502020204030204" pitchFamily="34" charset="0"/>
            </a:endParaRPr>
          </a:p>
        </p:txBody>
      </p:sp>
      <p:sp>
        <p:nvSpPr>
          <p:cNvPr id="4" name="Segnaposto numero diapositiva 3"/>
          <p:cNvSpPr>
            <a:spLocks noGrp="1"/>
          </p:cNvSpPr>
          <p:nvPr>
            <p:ph type="sldNum" sz="quarter" idx="10"/>
          </p:nvPr>
        </p:nvSpPr>
        <p:spPr/>
        <p:txBody>
          <a:bodyPr rtlCol="0"/>
          <a:lstStyle/>
          <a:p>
            <a:pPr rtl="0"/>
            <a:fld id="{BF105DB2-FD3E-441D-8B7E-7AE83ECE27B3}" type="slidenum">
              <a:rPr lang="it-IT" smtClean="0">
                <a:latin typeface="Calibri" panose="020F0502020204030204" pitchFamily="34" charset="0"/>
              </a:rPr>
              <a:t>2</a:t>
            </a:fld>
            <a:endParaRPr lang="it-IT" dirty="0">
              <a:latin typeface="Calibri" panose="020F0502020204030204" pitchFamily="34" charset="0"/>
            </a:endParaRPr>
          </a:p>
        </p:txBody>
      </p:sp>
    </p:spTree>
    <p:extLst>
      <p:ext uri="{BB962C8B-B14F-4D97-AF65-F5344CB8AC3E}">
        <p14:creationId xmlns:p14="http://schemas.microsoft.com/office/powerpoint/2010/main" val="272560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latin typeface="Calibri" panose="020F0502020204030204" pitchFamily="34" charset="0"/>
            </a:endParaRPr>
          </a:p>
        </p:txBody>
      </p:sp>
      <p:sp>
        <p:nvSpPr>
          <p:cNvPr id="4" name="Segnaposto numero diapositiva 3"/>
          <p:cNvSpPr>
            <a:spLocks noGrp="1"/>
          </p:cNvSpPr>
          <p:nvPr>
            <p:ph type="sldNum" sz="quarter" idx="10"/>
          </p:nvPr>
        </p:nvSpPr>
        <p:spPr/>
        <p:txBody>
          <a:bodyPr rtlCol="0"/>
          <a:lstStyle/>
          <a:p>
            <a:pPr rtl="0"/>
            <a:fld id="{BF105DB2-FD3E-441D-8B7E-7AE83ECE27B3}" type="slidenum">
              <a:rPr lang="it-IT" smtClean="0">
                <a:latin typeface="Calibri" panose="020F0502020204030204" pitchFamily="34" charset="0"/>
              </a:rPr>
              <a:t>7</a:t>
            </a:fld>
            <a:endParaRPr lang="it-IT" dirty="0">
              <a:latin typeface="Calibri" panose="020F0502020204030204" pitchFamily="34" charset="0"/>
            </a:endParaRPr>
          </a:p>
        </p:txBody>
      </p:sp>
    </p:spTree>
    <p:extLst>
      <p:ext uri="{BB962C8B-B14F-4D97-AF65-F5344CB8AC3E}">
        <p14:creationId xmlns:p14="http://schemas.microsoft.com/office/powerpoint/2010/main" val="354644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6" name="blocco titolo"/>
          <p:cNvSpPr/>
          <p:nvPr/>
        </p:nvSpPr>
        <p:spPr bwMode="invGray">
          <a:xfrm>
            <a:off x="1141413" y="1600200"/>
            <a:ext cx="11047412" cy="3276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grpSp>
        <p:nvGrpSpPr>
          <p:cNvPr id="7" name="grafico superiore"/>
          <p:cNvGrpSpPr/>
          <p:nvPr/>
        </p:nvGrpSpPr>
        <p:grpSpPr>
          <a:xfrm>
            <a:off x="1279" y="0"/>
            <a:ext cx="12188952" cy="429768"/>
            <a:chOff x="1279" y="0"/>
            <a:chExt cx="12188952" cy="429768"/>
          </a:xfrm>
        </p:grpSpPr>
        <p:sp>
          <p:nvSpPr>
            <p:cNvPr id="8" name="Rettangolo 7"/>
            <p:cNvSpPr/>
            <p:nvPr/>
          </p:nvSpPr>
          <p:spPr>
            <a:xfrm>
              <a:off x="1279" y="0"/>
              <a:ext cx="12188952"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9" name="Rettangolo 8"/>
            <p:cNvSpPr/>
            <p:nvPr/>
          </p:nvSpPr>
          <p:spPr>
            <a:xfrm>
              <a:off x="1279" y="228600"/>
              <a:ext cx="12188952" cy="2011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10" name="Rettangolo 9"/>
            <p:cNvSpPr/>
            <p:nvPr/>
          </p:nvSpPr>
          <p:spPr>
            <a:xfrm>
              <a:off x="1279" y="306324"/>
              <a:ext cx="12188952"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grpSp>
      <p:grpSp>
        <p:nvGrpSpPr>
          <p:cNvPr id="23" name="grafico inferiore"/>
          <p:cNvGrpSpPr/>
          <p:nvPr/>
        </p:nvGrpSpPr>
        <p:grpSpPr>
          <a:xfrm>
            <a:off x="0" y="6080760"/>
            <a:ext cx="12190231" cy="777240"/>
            <a:chOff x="0" y="6080760"/>
            <a:chExt cx="12190231" cy="777240"/>
          </a:xfrm>
        </p:grpSpPr>
        <p:sp>
          <p:nvSpPr>
            <p:cNvPr id="13" name="Rettangolo 12"/>
            <p:cNvSpPr/>
            <p:nvPr/>
          </p:nvSpPr>
          <p:spPr>
            <a:xfrm>
              <a:off x="0" y="6217920"/>
              <a:ext cx="12188825" cy="64008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14" name="Rettangolo 13"/>
            <p:cNvSpPr/>
            <p:nvPr/>
          </p:nvSpPr>
          <p:spPr>
            <a:xfrm>
              <a:off x="1279" y="60807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15" name="Rettangolo 14"/>
            <p:cNvSpPr/>
            <p:nvPr/>
          </p:nvSpPr>
          <p:spPr>
            <a:xfrm>
              <a:off x="1279" y="6172200"/>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grpSp>
      <p:sp>
        <p:nvSpPr>
          <p:cNvPr id="2" name="Titolo 1"/>
          <p:cNvSpPr>
            <a:spLocks noGrp="1"/>
          </p:cNvSpPr>
          <p:nvPr>
            <p:ph type="ctrTitle" hasCustomPrompt="1"/>
          </p:nvPr>
        </p:nvSpPr>
        <p:spPr bwMode="invGray">
          <a:xfrm>
            <a:off x="1522414" y="1905000"/>
            <a:ext cx="9143998" cy="2667000"/>
          </a:xfrm>
        </p:spPr>
        <p:txBody>
          <a:bodyPr rtlCol="0" anchor="b">
            <a:normAutofit/>
          </a:bodyPr>
          <a:lstStyle>
            <a:lvl1pPr>
              <a:lnSpc>
                <a:spcPct val="80000"/>
              </a:lnSpc>
              <a:defRPr sz="6600">
                <a:solidFill>
                  <a:schemeClr val="bg1"/>
                </a:solidFill>
                <a:effectLst>
                  <a:outerShdw blurRad="88900" algn="ctr" rotWithShape="0">
                    <a:prstClr val="black">
                      <a:alpha val="35000"/>
                    </a:prstClr>
                  </a:outerShdw>
                </a:effectLst>
                <a:latin typeface="Calibri" panose="020F0502020204030204" pitchFamily="34" charset="0"/>
              </a:defRPr>
            </a:lvl1pPr>
          </a:lstStyle>
          <a:p>
            <a:pPr rtl="0"/>
            <a:r>
              <a:rPr lang="it-IT"/>
              <a:t>Fare clic per modificare lo stile del titolo</a:t>
            </a:r>
            <a:endParaRPr lang="it-IT" dirty="0"/>
          </a:p>
        </p:txBody>
      </p:sp>
      <p:sp>
        <p:nvSpPr>
          <p:cNvPr id="3" name="Sottotitolo 2"/>
          <p:cNvSpPr>
            <a:spLocks noGrp="1"/>
          </p:cNvSpPr>
          <p:nvPr>
            <p:ph type="subTitle" idx="1" hasCustomPrompt="1"/>
          </p:nvPr>
        </p:nvSpPr>
        <p:spPr>
          <a:xfrm>
            <a:off x="1522413" y="5029200"/>
            <a:ext cx="8229598" cy="838200"/>
          </a:xfrm>
        </p:spPr>
        <p:txBody>
          <a:bodyPr rtlCol="0"/>
          <a:lstStyle>
            <a:lvl1pPr marL="0" indent="0" algn="l">
              <a:lnSpc>
                <a:spcPct val="90000"/>
              </a:lnSpc>
              <a:spcBef>
                <a:spcPts val="0"/>
              </a:spcBef>
              <a:buNone/>
              <a:defRPr>
                <a:solidFill>
                  <a:schemeClr val="tx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a:t>Fare clic per modificare lo stile del sottotitolo dello schema</a:t>
            </a:r>
            <a:endParaRPr lang="it-IT" dirty="0"/>
          </a:p>
        </p:txBody>
      </p:sp>
      <p:sp>
        <p:nvSpPr>
          <p:cNvPr id="21" name="Segnaposto piè di pagina 20"/>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20" name="Segnaposto data 19"/>
          <p:cNvSpPr>
            <a:spLocks noGrp="1"/>
          </p:cNvSpPr>
          <p:nvPr>
            <p:ph type="dt" sz="half" idx="10"/>
          </p:nvPr>
        </p:nvSpPr>
        <p:spPr/>
        <p:txBody>
          <a:bodyPr rtlCol="0"/>
          <a:lstStyle>
            <a:lvl1pPr>
              <a:defRPr>
                <a:latin typeface="Calibri" panose="020F0502020204030204" pitchFamily="34" charset="0"/>
              </a:defRPr>
            </a:lvl1pPr>
          </a:lstStyle>
          <a:p>
            <a:fld id="{FAE15450-F0D1-4FAA-AEA1-2D7120960305}" type="datetime1">
              <a:rPr lang="it-IT" smtClean="0"/>
              <a:t>20/05/2020</a:t>
            </a:fld>
            <a:endParaRPr lang="it-IT" dirty="0"/>
          </a:p>
        </p:txBody>
      </p:sp>
      <p:sp>
        <p:nvSpPr>
          <p:cNvPr id="22" name="Segnaposto numero diapositiva 21"/>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40881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atin typeface="Calibri" panose="020F0502020204030204" pitchFamily="34" charset="0"/>
              </a:defRPr>
            </a:lvl1pPr>
          </a:lstStyle>
          <a:p>
            <a:pPr rtl="0"/>
            <a:r>
              <a:rPr lang="it-IT"/>
              <a:t>Fare clic per modificare lo stile del titolo</a:t>
            </a:r>
            <a:endParaRPr lang="it-IT" dirty="0"/>
          </a:p>
        </p:txBody>
      </p:sp>
      <p:sp>
        <p:nvSpPr>
          <p:cNvPr id="3" name="Segnaposto testo verticale 2"/>
          <p:cNvSpPr>
            <a:spLocks noGrp="1"/>
          </p:cNvSpPr>
          <p:nvPr>
            <p:ph type="body" orient="vert" idx="1" hasCustomPrompt="1"/>
          </p:nvPr>
        </p:nvSpPr>
        <p:spPr/>
        <p:txBody>
          <a:bodyPr vert="eaVert"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4" name="Segnaposto data 3"/>
          <p:cNvSpPr>
            <a:spLocks noGrp="1"/>
          </p:cNvSpPr>
          <p:nvPr>
            <p:ph type="dt" sz="half" idx="10"/>
          </p:nvPr>
        </p:nvSpPr>
        <p:spPr/>
        <p:txBody>
          <a:bodyPr rtlCol="0"/>
          <a:lstStyle>
            <a:lvl1pPr>
              <a:defRPr>
                <a:latin typeface="Calibri" panose="020F0502020204030204" pitchFamily="34" charset="0"/>
              </a:defRPr>
            </a:lvl1pPr>
          </a:lstStyle>
          <a:p>
            <a:fld id="{DAB1F4E4-3D35-480D-8DD9-0F2C405D2F71}" type="datetime1">
              <a:rPr lang="it-IT" smtClean="0"/>
              <a:t>20/05/2020</a:t>
            </a:fld>
            <a:endParaRPr lang="it-IT" dirty="0"/>
          </a:p>
        </p:txBody>
      </p:sp>
      <p:sp>
        <p:nvSpPr>
          <p:cNvPr id="6" name="Segnaposto numero diapositiva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222379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hasCustomPrompt="1"/>
          </p:nvPr>
        </p:nvSpPr>
        <p:spPr>
          <a:xfrm>
            <a:off x="9494507" y="609600"/>
            <a:ext cx="1143001" cy="5410200"/>
          </a:xfrm>
        </p:spPr>
        <p:txBody>
          <a:bodyPr vert="eaVert" rtlCol="0"/>
          <a:lstStyle>
            <a:lvl1pPr>
              <a:defRPr>
                <a:latin typeface="Calibri" panose="020F0502020204030204" pitchFamily="34" charset="0"/>
              </a:defRPr>
            </a:lvl1pPr>
          </a:lstStyle>
          <a:p>
            <a:pPr rtl="0"/>
            <a:r>
              <a:rPr lang="it-IT"/>
              <a:t>Fare clic per modificare lo stile del titolo</a:t>
            </a:r>
            <a:endParaRPr lang="it-IT" dirty="0"/>
          </a:p>
        </p:txBody>
      </p:sp>
      <p:sp>
        <p:nvSpPr>
          <p:cNvPr id="3" name="Segnaposto testo verticale 2"/>
          <p:cNvSpPr>
            <a:spLocks noGrp="1"/>
          </p:cNvSpPr>
          <p:nvPr>
            <p:ph type="body" orient="vert" idx="1" hasCustomPrompt="1"/>
          </p:nvPr>
        </p:nvSpPr>
        <p:spPr>
          <a:xfrm>
            <a:off x="1522413" y="609600"/>
            <a:ext cx="7696198" cy="5410200"/>
          </a:xfrm>
        </p:spPr>
        <p:txBody>
          <a:bodyPr vert="eaVert"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vl6pPr>
              <a:defRPr/>
            </a:lvl6pPr>
            <a:lvl7pPr>
              <a:defRPr/>
            </a:lvl7pPr>
            <a:lvl8pPr>
              <a:defRPr/>
            </a:lvl8pPr>
            <a:lvl9pPr>
              <a:defRPr/>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4" name="Segnaposto data 3"/>
          <p:cNvSpPr>
            <a:spLocks noGrp="1"/>
          </p:cNvSpPr>
          <p:nvPr>
            <p:ph type="dt" sz="half" idx="10"/>
          </p:nvPr>
        </p:nvSpPr>
        <p:spPr/>
        <p:txBody>
          <a:bodyPr rtlCol="0"/>
          <a:lstStyle>
            <a:lvl1pPr>
              <a:defRPr>
                <a:latin typeface="Calibri" panose="020F0502020204030204" pitchFamily="34" charset="0"/>
              </a:defRPr>
            </a:lvl1pPr>
          </a:lstStyle>
          <a:p>
            <a:fld id="{F1A80B89-04BB-4B2F-8DA5-72DEAF6FD1BB}" type="datetime1">
              <a:rPr lang="it-IT" smtClean="0"/>
              <a:t>20/05/2020</a:t>
            </a:fld>
            <a:endParaRPr lang="it-IT" dirty="0"/>
          </a:p>
        </p:txBody>
      </p:sp>
      <p:sp>
        <p:nvSpPr>
          <p:cNvPr id="6" name="Segnaposto numero diapositiva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26534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normAutofit/>
          </a:bodyPr>
          <a:lstStyle>
            <a:lvl1pPr algn="l">
              <a:defRPr sz="3200">
                <a:latin typeface="Calibri" panose="020F0502020204030204" pitchFamily="34" charset="0"/>
              </a:defRPr>
            </a:lvl1pPr>
          </a:lstStyle>
          <a:p>
            <a:pPr rtl="0"/>
            <a:r>
              <a:rPr lang="it-IT"/>
              <a:t>Fare clic per modificare lo stile del titolo</a:t>
            </a:r>
            <a:endParaRPr lang="it-IT" dirty="0"/>
          </a:p>
        </p:txBody>
      </p:sp>
      <p:sp>
        <p:nvSpPr>
          <p:cNvPr id="3" name="Segnaposto contenuto 2"/>
          <p:cNvSpPr>
            <a:spLocks noGrp="1"/>
          </p:cNvSpPr>
          <p:nvPr>
            <p:ph idx="1" hasCustomPrompt="1"/>
          </p:nvPr>
        </p:nvSpPr>
        <p:spPr/>
        <p:txBody>
          <a:bodyPr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4" name="Segnaposto data 3"/>
          <p:cNvSpPr>
            <a:spLocks noGrp="1"/>
          </p:cNvSpPr>
          <p:nvPr>
            <p:ph type="dt" sz="half" idx="10"/>
          </p:nvPr>
        </p:nvSpPr>
        <p:spPr/>
        <p:txBody>
          <a:bodyPr rtlCol="0"/>
          <a:lstStyle>
            <a:lvl1pPr>
              <a:defRPr>
                <a:latin typeface="Calibri" panose="020F0502020204030204" pitchFamily="34" charset="0"/>
              </a:defRPr>
            </a:lvl1pPr>
          </a:lstStyle>
          <a:p>
            <a:fld id="{CF6F6397-9233-4B96-8DD5-80F690CEA396}" type="datetime1">
              <a:rPr lang="it-IT" smtClean="0"/>
              <a:t>20/05/2020</a:t>
            </a:fld>
            <a:endParaRPr lang="it-IT" dirty="0"/>
          </a:p>
        </p:txBody>
      </p:sp>
      <p:sp>
        <p:nvSpPr>
          <p:cNvPr id="6" name="Segnaposto numero diapositiva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506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olo e contenu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normAutofit/>
          </a:bodyPr>
          <a:lstStyle>
            <a:lvl1pPr algn="l">
              <a:defRPr sz="3200">
                <a:latin typeface="Calibri" panose="020F0502020204030204" pitchFamily="34" charset="0"/>
              </a:defRPr>
            </a:lvl1pPr>
          </a:lstStyle>
          <a:p>
            <a:pPr rtl="0"/>
            <a:r>
              <a:rPr lang="it-IT"/>
              <a:t>Fare clic per modificare lo stile del titolo</a:t>
            </a:r>
            <a:endParaRPr lang="it-IT" dirty="0"/>
          </a:p>
        </p:txBody>
      </p:sp>
      <p:sp>
        <p:nvSpPr>
          <p:cNvPr id="3" name="Segnaposto contenuto 2"/>
          <p:cNvSpPr>
            <a:spLocks noGrp="1"/>
          </p:cNvSpPr>
          <p:nvPr>
            <p:ph idx="1" hasCustomPrompt="1"/>
          </p:nvPr>
        </p:nvSpPr>
        <p:spPr/>
        <p:txBody>
          <a:bodyPr rtlCol="0"/>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piè di pagina 4"/>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4" name="Segnaposto data 3"/>
          <p:cNvSpPr>
            <a:spLocks noGrp="1"/>
          </p:cNvSpPr>
          <p:nvPr>
            <p:ph type="dt" sz="half" idx="10"/>
          </p:nvPr>
        </p:nvSpPr>
        <p:spPr/>
        <p:txBody>
          <a:bodyPr rtlCol="0"/>
          <a:lstStyle>
            <a:lvl1pPr>
              <a:defRPr>
                <a:latin typeface="Calibri" panose="020F0502020204030204" pitchFamily="34" charset="0"/>
              </a:defRPr>
            </a:lvl1pPr>
          </a:lstStyle>
          <a:p>
            <a:fld id="{C5893553-4D62-4DEA-B338-4A5783AC409E}" type="datetime1">
              <a:rPr lang="it-IT" smtClean="0"/>
              <a:t>20/05/2020</a:t>
            </a:fld>
            <a:endParaRPr lang="it-IT" dirty="0"/>
          </a:p>
        </p:txBody>
      </p:sp>
      <p:sp>
        <p:nvSpPr>
          <p:cNvPr id="6" name="Segnaposto numero diapositiva 5"/>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894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1522413" y="1905000"/>
            <a:ext cx="9144000" cy="2667000"/>
          </a:xfrm>
        </p:spPr>
        <p:txBody>
          <a:bodyPr rtlCol="0" anchor="b">
            <a:normAutofit/>
          </a:bodyPr>
          <a:lstStyle>
            <a:lvl1pPr algn="l">
              <a:defRPr sz="5400" b="0" cap="none" baseline="0">
                <a:latin typeface="Calibri" panose="020F0502020204030204" pitchFamily="34" charset="0"/>
              </a:defRPr>
            </a:lvl1pPr>
          </a:lstStyle>
          <a:p>
            <a:pPr rtl="0"/>
            <a:r>
              <a:rPr lang="it-IT"/>
              <a:t>Fare clic per modificare lo stile del titolo</a:t>
            </a:r>
            <a:endParaRPr lang="it-IT" dirty="0"/>
          </a:p>
        </p:txBody>
      </p:sp>
      <p:sp>
        <p:nvSpPr>
          <p:cNvPr id="3" name="Segnaposto testo 2"/>
          <p:cNvSpPr>
            <a:spLocks noGrp="1"/>
          </p:cNvSpPr>
          <p:nvPr>
            <p:ph type="body" idx="1" hasCustomPrompt="1"/>
          </p:nvPr>
        </p:nvSpPr>
        <p:spPr>
          <a:xfrm>
            <a:off x="1522413" y="4876800"/>
            <a:ext cx="8229598" cy="1143000"/>
          </a:xfrm>
        </p:spPr>
        <p:txBody>
          <a:bodyPr rtlCol="0" anchor="t">
            <a:normAutofit/>
          </a:bodyPr>
          <a:lstStyle>
            <a:lvl1pPr marL="0" indent="0">
              <a:spcBef>
                <a:spcPts val="0"/>
              </a:spcBef>
              <a:buNone/>
              <a:defRPr sz="2400">
                <a:solidFill>
                  <a:schemeClr val="tx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a:t>Fare clic per modificare gli stili del testo dello schema</a:t>
            </a:r>
            <a:endParaRPr lang="it-IT" dirty="0"/>
          </a:p>
        </p:txBody>
      </p:sp>
      <p:sp>
        <p:nvSpPr>
          <p:cNvPr id="5" name="Segnaposto piè di pagina 4"/>
          <p:cNvSpPr>
            <a:spLocks noGrp="1"/>
          </p:cNvSpPr>
          <p:nvPr>
            <p:ph type="ftr" sz="quarter" idx="11"/>
          </p:nvPr>
        </p:nvSpPr>
        <p:spPr/>
        <p:txBody>
          <a:bodyPr rtlCol="0"/>
          <a:lstStyle>
            <a:lvl1pPr>
              <a:defRPr>
                <a:solidFill>
                  <a:schemeClr val="tx1"/>
                </a:solidFill>
                <a:latin typeface="Calibri" panose="020F0502020204030204" pitchFamily="34" charset="0"/>
              </a:defRPr>
            </a:lvl1pPr>
          </a:lstStyle>
          <a:p>
            <a:r>
              <a:rPr lang="it-IT"/>
              <a:t>Aggiungere un piè di pagina</a:t>
            </a:r>
            <a:endParaRPr lang="it-IT" dirty="0"/>
          </a:p>
        </p:txBody>
      </p:sp>
      <p:sp>
        <p:nvSpPr>
          <p:cNvPr id="4" name="Segnaposto data 3"/>
          <p:cNvSpPr>
            <a:spLocks noGrp="1"/>
          </p:cNvSpPr>
          <p:nvPr>
            <p:ph type="dt" sz="half" idx="10"/>
          </p:nvPr>
        </p:nvSpPr>
        <p:spPr/>
        <p:txBody>
          <a:bodyPr rtlCol="0"/>
          <a:lstStyle>
            <a:lvl1pPr>
              <a:defRPr>
                <a:solidFill>
                  <a:schemeClr val="tx1"/>
                </a:solidFill>
                <a:latin typeface="Calibri" panose="020F0502020204030204" pitchFamily="34" charset="0"/>
              </a:defRPr>
            </a:lvl1pPr>
          </a:lstStyle>
          <a:p>
            <a:fld id="{50F26ED6-C5E8-4B31-A1CB-07863B7E398D}" type="datetime1">
              <a:rPr lang="it-IT" smtClean="0"/>
              <a:t>20/05/2020</a:t>
            </a:fld>
            <a:endParaRPr lang="it-IT" dirty="0"/>
          </a:p>
        </p:txBody>
      </p:sp>
      <p:sp>
        <p:nvSpPr>
          <p:cNvPr id="6" name="Segnaposto numero diapositiva 5"/>
          <p:cNvSpPr>
            <a:spLocks noGrp="1"/>
          </p:cNvSpPr>
          <p:nvPr>
            <p:ph type="sldNum" sz="quarter" idx="12"/>
          </p:nvPr>
        </p:nvSpPr>
        <p:spPr/>
        <p:txBody>
          <a:bodyPr rtlCol="0"/>
          <a:lstStyle>
            <a:lvl1pPr>
              <a:defRPr>
                <a:solidFill>
                  <a:schemeClr val="tx1"/>
                </a:solidFill>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34841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atin typeface="Calibri" panose="020F0502020204030204" pitchFamily="34" charset="0"/>
              </a:defRPr>
            </a:lvl1pPr>
          </a:lstStyle>
          <a:p>
            <a:pPr rtl="0"/>
            <a:r>
              <a:rPr lang="it-IT"/>
              <a:t>Fare clic per modificare lo stile del titolo</a:t>
            </a:r>
            <a:endParaRPr lang="it-IT" dirty="0"/>
          </a:p>
        </p:txBody>
      </p:sp>
      <p:sp>
        <p:nvSpPr>
          <p:cNvPr id="3" name="Segnaposto contenuto 2"/>
          <p:cNvSpPr>
            <a:spLocks noGrp="1"/>
          </p:cNvSpPr>
          <p:nvPr>
            <p:ph sz="half" idx="1" hasCustomPrompt="1"/>
          </p:nvPr>
        </p:nvSpPr>
        <p:spPr>
          <a:xfrm>
            <a:off x="1522413" y="1904999"/>
            <a:ext cx="4435564" cy="4088921"/>
          </a:xfrm>
        </p:spPr>
        <p:txBody>
          <a:bodyPr rtlCol="0">
            <a:normAutofit/>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a:lvl8pPr>
            <a:lvl9pPr>
              <a:defRPr sz="16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p:cNvSpPr>
            <a:spLocks noGrp="1"/>
          </p:cNvSpPr>
          <p:nvPr>
            <p:ph sz="half" idx="2" hasCustomPrompt="1"/>
          </p:nvPr>
        </p:nvSpPr>
        <p:spPr>
          <a:xfrm>
            <a:off x="6230849" y="1904999"/>
            <a:ext cx="4435564" cy="4088921"/>
          </a:xfrm>
        </p:spPr>
        <p:txBody>
          <a:bodyPr rtlCol="0">
            <a:normAutofit/>
          </a:bodyPr>
          <a:lstStyle>
            <a:lvl1pPr>
              <a:defRPr sz="2400">
                <a:latin typeface="Calibri" panose="020F0502020204030204" pitchFamily="34" charset="0"/>
              </a:defRPr>
            </a:lvl1pPr>
            <a:lvl2pPr>
              <a:defRPr sz="2000">
                <a:latin typeface="Calibri" panose="020F0502020204030204" pitchFamily="34" charset="0"/>
              </a:defRPr>
            </a:lvl2pPr>
            <a:lvl3pPr>
              <a:defRPr sz="1800">
                <a:latin typeface="Calibri" panose="020F0502020204030204" pitchFamily="34" charset="0"/>
              </a:defRPr>
            </a:lvl3pPr>
            <a:lvl4pPr>
              <a:defRPr sz="1600">
                <a:latin typeface="Calibri" panose="020F0502020204030204" pitchFamily="34" charset="0"/>
              </a:defRPr>
            </a:lvl4pPr>
            <a:lvl5pPr>
              <a:defRPr sz="1600">
                <a:latin typeface="Calibri" panose="020F0502020204030204" pitchFamily="34" charset="0"/>
              </a:defRPr>
            </a:lvl5pPr>
            <a:lvl6pPr>
              <a:defRPr sz="1600"/>
            </a:lvl6pPr>
            <a:lvl7pPr>
              <a:defRPr sz="1600"/>
            </a:lvl7pPr>
            <a:lvl8pPr>
              <a:defRPr sz="1600" baseline="0"/>
            </a:lvl8pPr>
            <a:lvl9pPr>
              <a:defRPr sz="1600" baseline="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6" name="Segnaposto piè di pagina 5"/>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5" name="Segnaposto data 4"/>
          <p:cNvSpPr>
            <a:spLocks noGrp="1"/>
          </p:cNvSpPr>
          <p:nvPr>
            <p:ph type="dt" sz="half" idx="10"/>
          </p:nvPr>
        </p:nvSpPr>
        <p:spPr/>
        <p:txBody>
          <a:bodyPr rtlCol="0"/>
          <a:lstStyle>
            <a:lvl1pPr>
              <a:defRPr>
                <a:latin typeface="Calibri" panose="020F0502020204030204" pitchFamily="34" charset="0"/>
              </a:defRPr>
            </a:lvl1pPr>
          </a:lstStyle>
          <a:p>
            <a:fld id="{D440864A-FC1F-48E5-B966-6F1B526CD338}" type="datetime1">
              <a:rPr lang="it-IT" smtClean="0"/>
              <a:t>20/05/2020</a:t>
            </a:fld>
            <a:endParaRPr lang="it-IT" dirty="0"/>
          </a:p>
        </p:txBody>
      </p:sp>
      <p:sp>
        <p:nvSpPr>
          <p:cNvPr id="7" name="Segnaposto numero diapositiva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1512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atin typeface="Calibri" panose="020F0502020204030204" pitchFamily="34" charset="0"/>
              </a:defRPr>
            </a:lvl1pPr>
          </a:lstStyle>
          <a:p>
            <a:pPr rtl="0"/>
            <a:r>
              <a:rPr lang="it-IT"/>
              <a:t>Fare clic per modificare lo stile del titolo</a:t>
            </a:r>
            <a:endParaRPr lang="it-IT" dirty="0"/>
          </a:p>
        </p:txBody>
      </p:sp>
      <p:sp>
        <p:nvSpPr>
          <p:cNvPr id="3" name="Segnaposto testo 2"/>
          <p:cNvSpPr>
            <a:spLocks noGrp="1"/>
          </p:cNvSpPr>
          <p:nvPr>
            <p:ph type="body" idx="1" hasCustomPrompt="1"/>
          </p:nvPr>
        </p:nvSpPr>
        <p:spPr>
          <a:xfrm>
            <a:off x="1522413" y="1828800"/>
            <a:ext cx="4419599" cy="685801"/>
          </a:xfrm>
        </p:spPr>
        <p:txBody>
          <a:bodyPr rtlCol="0" anchor="ctr">
            <a:normAutofit/>
          </a:bodyPr>
          <a:lstStyle>
            <a:lvl1pPr marL="0" indent="0">
              <a:spcBef>
                <a:spcPts val="0"/>
              </a:spcBef>
              <a:buNone/>
              <a:defRPr sz="20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endParaRPr lang="it-IT" dirty="0"/>
          </a:p>
        </p:txBody>
      </p:sp>
      <p:sp>
        <p:nvSpPr>
          <p:cNvPr id="4" name="Segnaposto contenuto 3"/>
          <p:cNvSpPr>
            <a:spLocks noGrp="1"/>
          </p:cNvSpPr>
          <p:nvPr>
            <p:ph sz="half" idx="2" hasCustomPrompt="1"/>
          </p:nvPr>
        </p:nvSpPr>
        <p:spPr>
          <a:xfrm>
            <a:off x="1522413" y="2590801"/>
            <a:ext cx="4419599" cy="342900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testo 4"/>
          <p:cNvSpPr>
            <a:spLocks noGrp="1"/>
          </p:cNvSpPr>
          <p:nvPr>
            <p:ph type="body" sz="quarter" idx="3" hasCustomPrompt="1"/>
          </p:nvPr>
        </p:nvSpPr>
        <p:spPr>
          <a:xfrm>
            <a:off x="6246814" y="1828800"/>
            <a:ext cx="4419599" cy="685801"/>
          </a:xfrm>
        </p:spPr>
        <p:txBody>
          <a:bodyPr rtlCol="0" anchor="ctr">
            <a:normAutofit/>
          </a:bodyPr>
          <a:lstStyle>
            <a:lvl1pPr marL="0" indent="0">
              <a:spcBef>
                <a:spcPts val="0"/>
              </a:spcBef>
              <a:buNone/>
              <a:defRPr sz="2000" b="1">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endParaRPr lang="it-IT" dirty="0"/>
          </a:p>
        </p:txBody>
      </p:sp>
      <p:sp>
        <p:nvSpPr>
          <p:cNvPr id="6" name="Segnaposto contenuto 5"/>
          <p:cNvSpPr>
            <a:spLocks noGrp="1"/>
          </p:cNvSpPr>
          <p:nvPr>
            <p:ph sz="quarter" idx="4" hasCustomPrompt="1"/>
          </p:nvPr>
        </p:nvSpPr>
        <p:spPr>
          <a:xfrm>
            <a:off x="6246814" y="2590801"/>
            <a:ext cx="4419599" cy="342900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8" name="Segnaposto piè di pagina 7"/>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7" name="Segnaposto data 6"/>
          <p:cNvSpPr>
            <a:spLocks noGrp="1"/>
          </p:cNvSpPr>
          <p:nvPr>
            <p:ph type="dt" sz="half" idx="10"/>
          </p:nvPr>
        </p:nvSpPr>
        <p:spPr/>
        <p:txBody>
          <a:bodyPr rtlCol="0"/>
          <a:lstStyle>
            <a:lvl1pPr>
              <a:defRPr>
                <a:latin typeface="Calibri" panose="020F0502020204030204" pitchFamily="34" charset="0"/>
              </a:defRPr>
            </a:lvl1pPr>
          </a:lstStyle>
          <a:p>
            <a:fld id="{45FA05C0-BEAF-4A5E-9165-9657F9B3BCC2}" type="datetime1">
              <a:rPr lang="it-IT" smtClean="0"/>
              <a:t>20/05/2020</a:t>
            </a:fld>
            <a:endParaRPr lang="it-IT" dirty="0"/>
          </a:p>
        </p:txBody>
      </p:sp>
      <p:sp>
        <p:nvSpPr>
          <p:cNvPr id="9" name="Segnaposto numero diapositiva 8"/>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59770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rtlCol="0"/>
          <a:lstStyle>
            <a:lvl1pPr>
              <a:defRPr>
                <a:latin typeface="Calibri" panose="020F0502020204030204" pitchFamily="34" charset="0"/>
              </a:defRPr>
            </a:lvl1pPr>
          </a:lstStyle>
          <a:p>
            <a:pPr rtl="0"/>
            <a:r>
              <a:rPr lang="it-IT"/>
              <a:t>Fare clic per modificare lo stile del titolo</a:t>
            </a:r>
            <a:endParaRPr lang="it-IT" dirty="0"/>
          </a:p>
        </p:txBody>
      </p:sp>
      <p:sp>
        <p:nvSpPr>
          <p:cNvPr id="4" name="Segnaposto piè di pagina 3"/>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3" name="Segnaposto data 2"/>
          <p:cNvSpPr>
            <a:spLocks noGrp="1"/>
          </p:cNvSpPr>
          <p:nvPr>
            <p:ph type="dt" sz="half" idx="10"/>
          </p:nvPr>
        </p:nvSpPr>
        <p:spPr/>
        <p:txBody>
          <a:bodyPr rtlCol="0"/>
          <a:lstStyle>
            <a:lvl1pPr>
              <a:defRPr>
                <a:latin typeface="Calibri" panose="020F0502020204030204" pitchFamily="34" charset="0"/>
              </a:defRPr>
            </a:lvl1pPr>
          </a:lstStyle>
          <a:p>
            <a:fld id="{4B51B275-6521-4F77-9046-C9F4B881A5B0}" type="datetime1">
              <a:rPr lang="it-IT" smtClean="0"/>
              <a:t>20/05/2020</a:t>
            </a:fld>
            <a:endParaRPr lang="it-IT" dirty="0"/>
          </a:p>
        </p:txBody>
      </p:sp>
      <p:sp>
        <p:nvSpPr>
          <p:cNvPr id="5" name="Segnaposto numero diapositiva 4"/>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98131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grpSp>
        <p:nvGrpSpPr>
          <p:cNvPr id="6" name="grafico inferiore"/>
          <p:cNvGrpSpPr/>
          <p:nvPr userDrawn="1"/>
        </p:nvGrpSpPr>
        <p:grpSpPr>
          <a:xfrm>
            <a:off x="0" y="6309360"/>
            <a:ext cx="12190231" cy="548640"/>
            <a:chOff x="0" y="6309360"/>
            <a:chExt cx="12190231" cy="548640"/>
          </a:xfrm>
        </p:grpSpPr>
        <p:sp>
          <p:nvSpPr>
            <p:cNvPr id="7" name="Rettangolo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8" name="Rettangolo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9" name="Rettangolo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grpSp>
      <p:sp>
        <p:nvSpPr>
          <p:cNvPr id="3" name="Segnaposto piè di pagina 2"/>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2" name="Segnaposto data 1"/>
          <p:cNvSpPr>
            <a:spLocks noGrp="1"/>
          </p:cNvSpPr>
          <p:nvPr>
            <p:ph type="dt" sz="half" idx="10"/>
          </p:nvPr>
        </p:nvSpPr>
        <p:spPr/>
        <p:txBody>
          <a:bodyPr rtlCol="0"/>
          <a:lstStyle>
            <a:lvl1pPr>
              <a:defRPr>
                <a:latin typeface="Calibri" panose="020F0502020204030204" pitchFamily="34" charset="0"/>
              </a:defRPr>
            </a:lvl1pPr>
          </a:lstStyle>
          <a:p>
            <a:fld id="{E29892D9-2EFB-436D-B511-0C2786A04212}" type="datetime1">
              <a:rPr lang="it-IT" smtClean="0"/>
              <a:t>20/05/2020</a:t>
            </a:fld>
            <a:endParaRPr lang="it-IT" dirty="0"/>
          </a:p>
        </p:txBody>
      </p:sp>
      <p:sp>
        <p:nvSpPr>
          <p:cNvPr id="4" name="Segnaposto numero diapositiva 3"/>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40300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cornic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2" name="Titolo 1"/>
          <p:cNvSpPr>
            <a:spLocks noGrp="1"/>
          </p:cNvSpPr>
          <p:nvPr>
            <p:ph type="title" hasCustomPrompt="1"/>
          </p:nvPr>
        </p:nvSpPr>
        <p:spPr>
          <a:xfrm>
            <a:off x="7923214" y="1371600"/>
            <a:ext cx="3124200" cy="2057400"/>
          </a:xfrm>
        </p:spPr>
        <p:txBody>
          <a:bodyPr rtlCol="0" anchor="b">
            <a:normAutofit/>
          </a:bodyPr>
          <a:lstStyle>
            <a:lvl1pPr algn="l">
              <a:defRPr sz="3200" b="1">
                <a:latin typeface="Calibri" panose="020F0502020204030204" pitchFamily="34" charset="0"/>
              </a:defRPr>
            </a:lvl1pPr>
          </a:lstStyle>
          <a:p>
            <a:pPr rtl="0"/>
            <a:r>
              <a:rPr lang="it-IT"/>
              <a:t>Fare clic per modificare lo stile del titolo</a:t>
            </a:r>
            <a:endParaRPr lang="it-IT" dirty="0"/>
          </a:p>
        </p:txBody>
      </p:sp>
      <p:sp>
        <p:nvSpPr>
          <p:cNvPr id="3" name="Segnaposto contenuto 2"/>
          <p:cNvSpPr>
            <a:spLocks noGrp="1"/>
          </p:cNvSpPr>
          <p:nvPr>
            <p:ph idx="1" hasCustomPrompt="1"/>
          </p:nvPr>
        </p:nvSpPr>
        <p:spPr>
          <a:xfrm>
            <a:off x="1491930" y="1293495"/>
            <a:ext cx="5577840" cy="4023360"/>
          </a:xfrm>
        </p:spPr>
        <p:txBody>
          <a:bodyPr rtlCol="0">
            <a:normAutofit/>
          </a:bodyPr>
          <a:lstStyle>
            <a:lvl1pPr>
              <a:defRPr sz="2000">
                <a:latin typeface="Calibri" panose="020F0502020204030204" pitchFamily="34" charset="0"/>
              </a:defRPr>
            </a:lvl1pPr>
            <a:lvl2pPr>
              <a:defRPr sz="1800">
                <a:latin typeface="Calibri" panose="020F0502020204030204" pitchFamily="34" charset="0"/>
              </a:defRPr>
            </a:lvl2pPr>
            <a:lvl3pPr>
              <a:defRPr sz="1600">
                <a:latin typeface="Calibri" panose="020F0502020204030204" pitchFamily="34" charset="0"/>
              </a:defRPr>
            </a:lvl3pPr>
            <a:lvl4pPr>
              <a:defRPr sz="1400">
                <a:latin typeface="Calibri" panose="020F0502020204030204" pitchFamily="34" charset="0"/>
              </a:defRPr>
            </a:lvl4pPr>
            <a:lvl5pPr>
              <a:defRPr sz="1400">
                <a:latin typeface="Calibri" panose="020F0502020204030204" pitchFamily="34" charset="0"/>
              </a:defRPr>
            </a:lvl5pPr>
            <a:lvl6pPr>
              <a:defRPr sz="1400"/>
            </a:lvl6pPr>
            <a:lvl7pPr>
              <a:defRPr sz="1400"/>
            </a:lvl7pPr>
            <a:lvl8pPr>
              <a:defRPr sz="1400"/>
            </a:lvl8pPr>
            <a:lvl9pPr>
              <a:defRPr sz="14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p:cNvSpPr>
            <a:spLocks noGrp="1"/>
          </p:cNvSpPr>
          <p:nvPr>
            <p:ph type="body" sz="half" idx="2" hasCustomPrompt="1"/>
          </p:nvPr>
        </p:nvSpPr>
        <p:spPr>
          <a:xfrm>
            <a:off x="7923214" y="3536829"/>
            <a:ext cx="3124200" cy="1797169"/>
          </a:xfrm>
        </p:spPr>
        <p:txBody>
          <a:bodyPr rtlCol="0">
            <a:normAutofit/>
          </a:bodyPr>
          <a:lstStyle>
            <a:lvl1pPr marL="0" indent="0">
              <a:spcBef>
                <a:spcPts val="800"/>
              </a:spcBef>
              <a:buNone/>
              <a:defRPr sz="16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endParaRPr lang="it-IT" dirty="0"/>
          </a:p>
        </p:txBody>
      </p:sp>
      <p:sp>
        <p:nvSpPr>
          <p:cNvPr id="6" name="Segnaposto piè di pagina 5"/>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5" name="Segnaposto data 4"/>
          <p:cNvSpPr>
            <a:spLocks noGrp="1"/>
          </p:cNvSpPr>
          <p:nvPr>
            <p:ph type="dt" sz="half" idx="10"/>
          </p:nvPr>
        </p:nvSpPr>
        <p:spPr/>
        <p:txBody>
          <a:bodyPr rtlCol="0"/>
          <a:lstStyle>
            <a:lvl1pPr>
              <a:defRPr>
                <a:latin typeface="Calibri" panose="020F0502020204030204" pitchFamily="34" charset="0"/>
              </a:defRPr>
            </a:lvl1pPr>
          </a:lstStyle>
          <a:p>
            <a:fld id="{E6D5C89E-13CF-4BAE-BD17-6DEA0B5B19CA}" type="datetime1">
              <a:rPr lang="it-IT" smtClean="0"/>
              <a:t>20/05/2020</a:t>
            </a:fld>
            <a:endParaRPr lang="it-IT" dirty="0"/>
          </a:p>
        </p:txBody>
      </p:sp>
      <p:sp>
        <p:nvSpPr>
          <p:cNvPr id="7" name="Segnaposto numero diapositiva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36161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cornice"/>
          <p:cNvSpPr/>
          <p:nvPr/>
        </p:nvSpPr>
        <p:spPr>
          <a:xfrm>
            <a:off x="1217610" y="1019175"/>
            <a:ext cx="6126480" cy="4572000"/>
          </a:xfrm>
          <a:prstGeom prst="rect">
            <a:avLst/>
          </a:prstGeom>
          <a:noFill/>
          <a:ln w="101600">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latin typeface="Calibri" panose="020F0502020204030204" pitchFamily="34" charset="0"/>
            </a:endParaRPr>
          </a:p>
        </p:txBody>
      </p:sp>
      <p:sp>
        <p:nvSpPr>
          <p:cNvPr id="2" name="Titolo 1"/>
          <p:cNvSpPr>
            <a:spLocks noGrp="1"/>
          </p:cNvSpPr>
          <p:nvPr>
            <p:ph type="title" hasCustomPrompt="1"/>
          </p:nvPr>
        </p:nvSpPr>
        <p:spPr>
          <a:xfrm>
            <a:off x="7923214" y="1371600"/>
            <a:ext cx="3124200" cy="2057400"/>
          </a:xfrm>
        </p:spPr>
        <p:txBody>
          <a:bodyPr rtlCol="0" anchor="b">
            <a:normAutofit/>
          </a:bodyPr>
          <a:lstStyle>
            <a:lvl1pPr algn="l">
              <a:defRPr sz="3200" b="0">
                <a:latin typeface="Calibri" panose="020F0502020204030204" pitchFamily="34" charset="0"/>
              </a:defRPr>
            </a:lvl1pPr>
          </a:lstStyle>
          <a:p>
            <a:pPr rtl="0"/>
            <a:r>
              <a:rPr lang="it-IT"/>
              <a:t>Fare clic per modificare lo stile del titolo</a:t>
            </a:r>
            <a:endParaRPr lang="it-IT" dirty="0"/>
          </a:p>
        </p:txBody>
      </p:sp>
      <p:sp>
        <p:nvSpPr>
          <p:cNvPr id="3" name="Segnaposto immagine 2" descr="Segnaposto vuoto per aggiungere un'immagine. Fare clic sul segnaposto e selezionare l'immagine che si vuole aggiungere"/>
          <p:cNvSpPr>
            <a:spLocks noGrp="1"/>
          </p:cNvSpPr>
          <p:nvPr>
            <p:ph type="pic" idx="1" hasCustomPrompt="1"/>
          </p:nvPr>
        </p:nvSpPr>
        <p:spPr>
          <a:xfrm>
            <a:off x="1400490" y="1202055"/>
            <a:ext cx="5760720" cy="4206240"/>
          </a:xfrm>
          <a:solidFill>
            <a:schemeClr val="bg1">
              <a:lumMod val="95000"/>
            </a:schemeClr>
          </a:solidFill>
        </p:spPr>
        <p:txBody>
          <a:bodyPr tIns="914400" rtlCol="0">
            <a:normAutofit/>
          </a:bodyPr>
          <a:lstStyle>
            <a:lvl1pPr marL="0" indent="0" algn="ctr">
              <a:spcBef>
                <a:spcPts val="0"/>
              </a:spcBef>
              <a:buNone/>
              <a:defRPr sz="2400">
                <a:latin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a:t>Fare clic sull'icona per inserire un'immagine</a:t>
            </a:r>
            <a:endParaRPr lang="it-IT" dirty="0"/>
          </a:p>
        </p:txBody>
      </p:sp>
      <p:sp>
        <p:nvSpPr>
          <p:cNvPr id="4" name="Segnaposto testo 3"/>
          <p:cNvSpPr>
            <a:spLocks noGrp="1"/>
          </p:cNvSpPr>
          <p:nvPr>
            <p:ph type="body" sz="half" idx="2" hasCustomPrompt="1"/>
          </p:nvPr>
        </p:nvSpPr>
        <p:spPr>
          <a:xfrm>
            <a:off x="7923214" y="3536829"/>
            <a:ext cx="3124200" cy="1797171"/>
          </a:xfrm>
        </p:spPr>
        <p:txBody>
          <a:bodyPr rtlCol="0">
            <a:normAutofit/>
          </a:bodyPr>
          <a:lstStyle>
            <a:lvl1pPr marL="0" indent="0">
              <a:spcBef>
                <a:spcPts val="800"/>
              </a:spcBef>
              <a:buNone/>
              <a:defRPr sz="1600">
                <a:latin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a:t>Fare clic per modificare gli stili del testo dello schema</a:t>
            </a:r>
            <a:endParaRPr lang="it-IT" dirty="0"/>
          </a:p>
        </p:txBody>
      </p:sp>
      <p:sp>
        <p:nvSpPr>
          <p:cNvPr id="6" name="Segnaposto piè di pagina 5"/>
          <p:cNvSpPr>
            <a:spLocks noGrp="1"/>
          </p:cNvSpPr>
          <p:nvPr>
            <p:ph type="ftr" sz="quarter" idx="11"/>
          </p:nvPr>
        </p:nvSpPr>
        <p:spPr/>
        <p:txBody>
          <a:bodyPr rtlCol="0"/>
          <a:lstStyle>
            <a:lvl1pPr>
              <a:defRPr>
                <a:latin typeface="Calibri" panose="020F0502020204030204" pitchFamily="34" charset="0"/>
              </a:defRPr>
            </a:lvl1pPr>
          </a:lstStyle>
          <a:p>
            <a:r>
              <a:rPr lang="it-IT"/>
              <a:t>Aggiungere un piè di pagina</a:t>
            </a:r>
            <a:endParaRPr lang="it-IT" dirty="0"/>
          </a:p>
        </p:txBody>
      </p:sp>
      <p:sp>
        <p:nvSpPr>
          <p:cNvPr id="5" name="Segnaposto data 4"/>
          <p:cNvSpPr>
            <a:spLocks noGrp="1"/>
          </p:cNvSpPr>
          <p:nvPr>
            <p:ph type="dt" sz="half" idx="10"/>
          </p:nvPr>
        </p:nvSpPr>
        <p:spPr/>
        <p:txBody>
          <a:bodyPr rtlCol="0"/>
          <a:lstStyle>
            <a:lvl1pPr>
              <a:defRPr>
                <a:latin typeface="Calibri" panose="020F0502020204030204" pitchFamily="34" charset="0"/>
              </a:defRPr>
            </a:lvl1pPr>
          </a:lstStyle>
          <a:p>
            <a:fld id="{CDB6AA86-9876-4135-A836-F188D5FB6989}" type="datetime1">
              <a:rPr lang="it-IT" smtClean="0"/>
              <a:t>20/05/2020</a:t>
            </a:fld>
            <a:endParaRPr lang="it-IT" dirty="0"/>
          </a:p>
        </p:txBody>
      </p:sp>
      <p:sp>
        <p:nvSpPr>
          <p:cNvPr id="7" name="Segnaposto numero diapositiva 6"/>
          <p:cNvSpPr>
            <a:spLocks noGrp="1"/>
          </p:cNvSpPr>
          <p:nvPr>
            <p:ph type="sldNum" sz="quarter" idx="12"/>
          </p:nvPr>
        </p:nvSpPr>
        <p:spPr/>
        <p:txBody>
          <a:bodyPr rtlCol="0"/>
          <a:lstStyle>
            <a:lvl1pPr>
              <a:defRPr>
                <a:latin typeface="Calibri" panose="020F0502020204030204" pitchFamily="34" charset="0"/>
              </a:defRPr>
            </a:lvl1pPr>
          </a:lstStyle>
          <a:p>
            <a:fld id="{DF28FB93-0A08-4E7D-8E63-9EFA29F1E093}" type="slidenum">
              <a:rPr lang="it-IT" smtClean="0"/>
              <a:pPr/>
              <a:t>‹N›</a:t>
            </a:fld>
            <a:endParaRPr lang="it-IT" dirty="0"/>
          </a:p>
        </p:txBody>
      </p:sp>
    </p:spTree>
    <p:extLst>
      <p:ext uri="{BB962C8B-B14F-4D97-AF65-F5344CB8AC3E}">
        <p14:creationId xmlns:p14="http://schemas.microsoft.com/office/powerpoint/2010/main" val="193186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afico inferiore"/>
          <p:cNvGrpSpPr/>
          <p:nvPr/>
        </p:nvGrpSpPr>
        <p:grpSpPr>
          <a:xfrm>
            <a:off x="0" y="6309360"/>
            <a:ext cx="12190231" cy="548640"/>
            <a:chOff x="0" y="6309360"/>
            <a:chExt cx="12190231" cy="548640"/>
          </a:xfrm>
        </p:grpSpPr>
        <p:sp>
          <p:nvSpPr>
            <p:cNvPr id="7" name="Rettangolo 6"/>
            <p:cNvSpPr/>
            <p:nvPr/>
          </p:nvSpPr>
          <p:spPr>
            <a:xfrm>
              <a:off x="0" y="6400800"/>
              <a:ext cx="12188825" cy="4572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sp>
          <p:nvSpPr>
            <p:cNvPr id="8" name="Rettangolo 7"/>
            <p:cNvSpPr/>
            <p:nvPr/>
          </p:nvSpPr>
          <p:spPr>
            <a:xfrm>
              <a:off x="1279" y="6309360"/>
              <a:ext cx="12188952" cy="97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sp>
          <p:nvSpPr>
            <p:cNvPr id="9" name="Rettangolo 8"/>
            <p:cNvSpPr/>
            <p:nvPr/>
          </p:nvSpPr>
          <p:spPr>
            <a:xfrm>
              <a:off x="1279" y="6379143"/>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grpSp>
      <p:grpSp>
        <p:nvGrpSpPr>
          <p:cNvPr id="10" name="grafico superiore"/>
          <p:cNvGrpSpPr/>
          <p:nvPr/>
        </p:nvGrpSpPr>
        <p:grpSpPr>
          <a:xfrm>
            <a:off x="1279" y="0"/>
            <a:ext cx="12188952" cy="320040"/>
            <a:chOff x="1279" y="0"/>
            <a:chExt cx="12188952" cy="320040"/>
          </a:xfrm>
        </p:grpSpPr>
        <p:sp>
          <p:nvSpPr>
            <p:cNvPr id="11" name="Rettangolo 10"/>
            <p:cNvSpPr/>
            <p:nvPr/>
          </p:nvSpPr>
          <p:spPr>
            <a:xfrm>
              <a:off x="1279" y="0"/>
              <a:ext cx="12188952" cy="170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sp>
          <p:nvSpPr>
            <p:cNvPr id="12" name="Rettangolo 11"/>
            <p:cNvSpPr/>
            <p:nvPr/>
          </p:nvSpPr>
          <p:spPr>
            <a:xfrm>
              <a:off x="1279" y="170234"/>
              <a:ext cx="12188952" cy="14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sp>
          <p:nvSpPr>
            <p:cNvPr id="13" name="Rettangolo 12"/>
            <p:cNvSpPr/>
            <p:nvPr/>
          </p:nvSpPr>
          <p:spPr>
            <a:xfrm>
              <a:off x="1279" y="231421"/>
              <a:ext cx="12188952"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latin typeface="Calibri" panose="020F0502020204030204" pitchFamily="34" charset="0"/>
              </a:endParaRPr>
            </a:p>
          </p:txBody>
        </p:sp>
      </p:grpSp>
      <p:sp>
        <p:nvSpPr>
          <p:cNvPr id="2" name="Segnaposto titolo 1"/>
          <p:cNvSpPr>
            <a:spLocks noGrp="1"/>
          </p:cNvSpPr>
          <p:nvPr>
            <p:ph type="title"/>
          </p:nvPr>
        </p:nvSpPr>
        <p:spPr>
          <a:xfrm>
            <a:off x="1522876" y="609600"/>
            <a:ext cx="9143538" cy="1066800"/>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1522876" y="1905000"/>
            <a:ext cx="9143538" cy="3697465"/>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p:cNvSpPr>
            <a:spLocks noGrp="1"/>
          </p:cNvSpPr>
          <p:nvPr>
            <p:ph type="ftr" sz="quarter" idx="3"/>
          </p:nvPr>
        </p:nvSpPr>
        <p:spPr bwMode="auto">
          <a:xfrm>
            <a:off x="1507498" y="6516865"/>
            <a:ext cx="6062145" cy="228600"/>
          </a:xfrm>
          <a:prstGeom prst="rect">
            <a:avLst/>
          </a:prstGeom>
        </p:spPr>
        <p:txBody>
          <a:bodyPr vert="horz" lIns="91440" tIns="45720" rIns="91440" bIns="45720" rtlCol="0" anchor="ctr"/>
          <a:lstStyle>
            <a:lvl1pPr algn="l">
              <a:defRPr sz="1100" cap="all" baseline="0">
                <a:solidFill>
                  <a:schemeClr val="bg1"/>
                </a:solidFill>
                <a:latin typeface="Calibri" panose="020F0502020204030204" pitchFamily="34" charset="0"/>
              </a:defRPr>
            </a:lvl1pPr>
          </a:lstStyle>
          <a:p>
            <a:r>
              <a:rPr lang="it-IT" noProof="0"/>
              <a:t>Aggiungere un piè di pagina</a:t>
            </a:r>
          </a:p>
        </p:txBody>
      </p:sp>
      <p:sp>
        <p:nvSpPr>
          <p:cNvPr id="4" name="Segnaposto data 3"/>
          <p:cNvSpPr>
            <a:spLocks noGrp="1"/>
          </p:cNvSpPr>
          <p:nvPr>
            <p:ph type="dt" sz="half" idx="2"/>
          </p:nvPr>
        </p:nvSpPr>
        <p:spPr bwMode="auto">
          <a:xfrm>
            <a:off x="7994363" y="6516865"/>
            <a:ext cx="1327622" cy="228600"/>
          </a:xfrm>
          <a:prstGeom prst="rect">
            <a:avLst/>
          </a:prstGeom>
        </p:spPr>
        <p:txBody>
          <a:bodyPr vert="horz" lIns="91440" tIns="45720" rIns="91440" bIns="45720" rtlCol="0" anchor="ctr"/>
          <a:lstStyle>
            <a:lvl1pPr algn="r">
              <a:defRPr sz="1100">
                <a:solidFill>
                  <a:schemeClr val="bg1"/>
                </a:solidFill>
                <a:latin typeface="Calibri" panose="020F0502020204030204" pitchFamily="34" charset="0"/>
              </a:defRPr>
            </a:lvl1pPr>
          </a:lstStyle>
          <a:p>
            <a:fld id="{422CAB18-0CFE-46C7-9F86-30813974345C}" type="datetime1">
              <a:rPr lang="it-IT" noProof="0" smtClean="0"/>
              <a:t>20/05/2020</a:t>
            </a:fld>
            <a:endParaRPr lang="it-IT" noProof="0"/>
          </a:p>
        </p:txBody>
      </p:sp>
      <p:sp>
        <p:nvSpPr>
          <p:cNvPr id="6" name="Segnaposto numero diapositiva 5"/>
          <p:cNvSpPr>
            <a:spLocks noGrp="1"/>
          </p:cNvSpPr>
          <p:nvPr>
            <p:ph type="sldNum" sz="quarter" idx="4"/>
          </p:nvPr>
        </p:nvSpPr>
        <p:spPr bwMode="auto">
          <a:xfrm>
            <a:off x="9730094" y="6516865"/>
            <a:ext cx="936319" cy="228600"/>
          </a:xfrm>
          <a:prstGeom prst="rect">
            <a:avLst/>
          </a:prstGeom>
        </p:spPr>
        <p:txBody>
          <a:bodyPr vert="horz" lIns="91440" tIns="45720" rIns="91440" bIns="45720" rtlCol="0" anchor="ctr"/>
          <a:lstStyle>
            <a:lvl1pPr algn="r">
              <a:defRPr sz="1100">
                <a:solidFill>
                  <a:schemeClr val="bg1"/>
                </a:solidFill>
                <a:latin typeface="Calibri" panose="020F0502020204030204" pitchFamily="34" charset="0"/>
              </a:defRPr>
            </a:lvl1pPr>
          </a:lstStyle>
          <a:p>
            <a:fld id="{DF28FB93-0A08-4E7D-8E63-9EFA29F1E093}" type="slidenum">
              <a:rPr lang="it-IT" noProof="0" smtClean="0"/>
              <a:pPr/>
              <a:t>‹N›</a:t>
            </a:fld>
            <a:endParaRPr lang="it-IT" noProof="0"/>
          </a:p>
        </p:txBody>
      </p:sp>
    </p:spTree>
    <p:extLst>
      <p:ext uri="{BB962C8B-B14F-4D97-AF65-F5344CB8AC3E}">
        <p14:creationId xmlns:p14="http://schemas.microsoft.com/office/powerpoint/2010/main" val="3310681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1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lumMod val="50000"/>
            </a:schemeClr>
          </a:solidFill>
          <a:latin typeface="Calibri" panose="020F0502020204030204" pitchFamily="34" charset="0"/>
          <a:ea typeface="+mj-ea"/>
          <a:cs typeface="+mj-cs"/>
        </a:defRPr>
      </a:lvl1pPr>
    </p:titleStyle>
    <p:body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fif"/><Relationship Id="rId2" Type="http://schemas.openxmlformats.org/officeDocument/2006/relationships/image" Target="../media/image35.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97868" y="692696"/>
            <a:ext cx="10729192" cy="2667000"/>
          </a:xfrm>
        </p:spPr>
        <p:txBody>
          <a:bodyPr rtlCol="0"/>
          <a:lstStyle/>
          <a:p>
            <a:pPr rtl="0"/>
            <a:r>
              <a:rPr lang="en-US" dirty="0" smtClean="0">
                <a:latin typeface="Calibri" panose="020F0502020204030204" pitchFamily="34" charset="0"/>
              </a:rPr>
              <a:t>Atmospheric</a:t>
            </a:r>
            <a:r>
              <a:rPr lang="it-IT" dirty="0" smtClean="0">
                <a:latin typeface="Calibri" panose="020F0502020204030204" pitchFamily="34" charset="0"/>
              </a:rPr>
              <a:t> </a:t>
            </a:r>
            <a:r>
              <a:rPr lang="en-US" dirty="0" smtClean="0">
                <a:latin typeface="Calibri" panose="020F0502020204030204" pitchFamily="34" charset="0"/>
              </a:rPr>
              <a:t>effects</a:t>
            </a:r>
            <a:r>
              <a:rPr lang="it-IT" dirty="0" smtClean="0">
                <a:latin typeface="Calibri" panose="020F0502020204030204" pitchFamily="34" charset="0"/>
              </a:rPr>
              <a:t> for CMB </a:t>
            </a:r>
            <a:r>
              <a:rPr lang="en-US" dirty="0" smtClean="0">
                <a:latin typeface="Calibri" panose="020F0502020204030204" pitchFamily="34" charset="0"/>
              </a:rPr>
              <a:t>observations</a:t>
            </a:r>
            <a:endParaRPr lang="en-US" dirty="0">
              <a:latin typeface="Calibri" panose="020F0502020204030204" pitchFamily="34" charset="0"/>
            </a:endParaRPr>
          </a:p>
        </p:txBody>
      </p:sp>
      <p:sp>
        <p:nvSpPr>
          <p:cNvPr id="3" name="Segnaposto contenuto 2"/>
          <p:cNvSpPr>
            <a:spLocks noGrp="1"/>
          </p:cNvSpPr>
          <p:nvPr>
            <p:ph type="subTitle" idx="1"/>
          </p:nvPr>
        </p:nvSpPr>
        <p:spPr>
          <a:xfrm>
            <a:off x="3862164" y="5013176"/>
            <a:ext cx="8229598" cy="838200"/>
          </a:xfrm>
        </p:spPr>
        <p:txBody>
          <a:bodyPr rtlCol="0"/>
          <a:lstStyle/>
          <a:p>
            <a:pPr algn="r" rtl="0"/>
            <a:r>
              <a:rPr lang="it-IT" dirty="0" smtClean="0">
                <a:latin typeface="Calibri" panose="020F0502020204030204" pitchFamily="34" charset="0"/>
              </a:rPr>
              <a:t>Stefano Mandelli – 2° </a:t>
            </a:r>
            <a:r>
              <a:rPr lang="it-IT" dirty="0" err="1" smtClean="0">
                <a:latin typeface="Calibri" panose="020F0502020204030204" pitchFamily="34" charset="0"/>
              </a:rPr>
              <a:t>year</a:t>
            </a:r>
            <a:r>
              <a:rPr lang="it-IT" dirty="0" smtClean="0">
                <a:latin typeface="Calibri" panose="020F0502020204030204" pitchFamily="34" charset="0"/>
              </a:rPr>
              <a:t> </a:t>
            </a:r>
            <a:r>
              <a:rPr lang="it-IT" dirty="0" err="1" smtClean="0">
                <a:latin typeface="Calibri" panose="020F0502020204030204" pitchFamily="34" charset="0"/>
              </a:rPr>
              <a:t>PhD</a:t>
            </a:r>
            <a:r>
              <a:rPr lang="it-IT" dirty="0" smtClean="0">
                <a:latin typeface="Calibri" panose="020F0502020204030204" pitchFamily="34" charset="0"/>
              </a:rPr>
              <a:t> </a:t>
            </a:r>
            <a:r>
              <a:rPr lang="it-IT" dirty="0" err="1" smtClean="0">
                <a:latin typeface="Calibri" panose="020F0502020204030204" pitchFamily="34" charset="0"/>
              </a:rPr>
              <a:t>Student</a:t>
            </a:r>
            <a:r>
              <a:rPr lang="it-IT" dirty="0" smtClean="0">
                <a:latin typeface="Calibri" panose="020F0502020204030204" pitchFamily="34" charset="0"/>
              </a:rPr>
              <a:t>. </a:t>
            </a:r>
            <a:endParaRPr lang="it-IT" dirty="0"/>
          </a:p>
          <a:p>
            <a:pPr algn="r" rtl="0"/>
            <a:r>
              <a:rPr lang="it-IT" dirty="0" smtClean="0">
                <a:latin typeface="Calibri" panose="020F0502020204030204" pitchFamily="34" charset="0"/>
              </a:rPr>
              <a:t>20 / 5 / 2020</a:t>
            </a:r>
            <a:endParaRPr lang="it-IT" dirty="0">
              <a:latin typeface="Calibri" panose="020F0502020204030204" pitchFamily="34"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56" y="5013176"/>
            <a:ext cx="1803648" cy="912346"/>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608" y="4890780"/>
            <a:ext cx="1130508" cy="1130508"/>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526" y="4906916"/>
            <a:ext cx="2378886" cy="1114372"/>
          </a:xfrm>
          <a:prstGeom prst="rect">
            <a:avLst/>
          </a:prstGeom>
        </p:spPr>
      </p:pic>
      <p:sp>
        <p:nvSpPr>
          <p:cNvPr id="7" name="CasellaDiTesto 6"/>
          <p:cNvSpPr txBox="1"/>
          <p:nvPr/>
        </p:nvSpPr>
        <p:spPr>
          <a:xfrm>
            <a:off x="1845940" y="3713550"/>
            <a:ext cx="10245822" cy="64633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r>
              <a:rPr lang="en-US" dirty="0" smtClean="0">
                <a:solidFill>
                  <a:schemeClr val="bg1"/>
                </a:solidFill>
              </a:rPr>
              <a:t>Church</a:t>
            </a:r>
            <a:r>
              <a:rPr lang="en-US" dirty="0">
                <a:solidFill>
                  <a:schemeClr val="bg1"/>
                </a:solidFill>
              </a:rPr>
              <a:t>, S. E. (1995</a:t>
            </a:r>
            <a:r>
              <a:rPr lang="en-US" dirty="0" smtClean="0">
                <a:solidFill>
                  <a:schemeClr val="bg1"/>
                </a:solidFill>
              </a:rPr>
              <a:t>). </a:t>
            </a:r>
            <a:r>
              <a:rPr lang="en-US" i="1" dirty="0" smtClean="0">
                <a:solidFill>
                  <a:schemeClr val="bg1"/>
                </a:solidFill>
              </a:rPr>
              <a:t>Predicting residual levels of atmospheric sky noise in ground-based observations of the Cosmic Background Radiation</a:t>
            </a:r>
            <a:r>
              <a:rPr lang="en-US" dirty="0" smtClean="0">
                <a:solidFill>
                  <a:schemeClr val="bg1"/>
                </a:solidFill>
              </a:rPr>
              <a:t>. </a:t>
            </a:r>
            <a:r>
              <a:rPr lang="en-US" dirty="0">
                <a:solidFill>
                  <a:schemeClr val="bg1"/>
                </a:solidFill>
              </a:rPr>
              <a:t>Monthly Notices of the Royal Astronomical Society, </a:t>
            </a:r>
            <a:r>
              <a:rPr lang="en-US" i="1" dirty="0">
                <a:solidFill>
                  <a:schemeClr val="bg1"/>
                </a:solidFill>
              </a:rPr>
              <a:t>272</a:t>
            </a:r>
            <a:r>
              <a:rPr lang="en-US" dirty="0">
                <a:solidFill>
                  <a:schemeClr val="bg1"/>
                </a:solidFill>
              </a:rPr>
              <a:t>(3), </a:t>
            </a:r>
            <a:r>
              <a:rPr lang="en-US" dirty="0" smtClean="0">
                <a:solidFill>
                  <a:schemeClr val="bg1"/>
                </a:solidFill>
              </a:rPr>
              <a:t>551-569 </a:t>
            </a:r>
          </a:p>
        </p:txBody>
      </p:sp>
    </p:spTree>
    <p:extLst>
      <p:ext uri="{BB962C8B-B14F-4D97-AF65-F5344CB8AC3E}">
        <p14:creationId xmlns:p14="http://schemas.microsoft.com/office/powerpoint/2010/main" val="295718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Atmospheric dispersion model – absorption coefficient</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513792" y="1247665"/>
                <a:ext cx="6876764" cy="4773623"/>
              </a:xfrm>
            </p:spPr>
            <p:txBody>
              <a:bodyPr>
                <a:normAutofit fontScale="55000" lnSpcReduction="20000"/>
              </a:bodyPr>
              <a:lstStyle/>
              <a:p>
                <a:pPr marL="0" indent="0">
                  <a:buNone/>
                </a:pPr>
                <a:r>
                  <a:rPr lang="en-US" sz="2500" dirty="0" smtClean="0"/>
                  <a:t>Fluctuations in the atmospheric </a:t>
                </a:r>
                <a:r>
                  <a:rPr lang="en-US" sz="2500" b="1" dirty="0" smtClean="0">
                    <a:solidFill>
                      <a:srgbClr val="FF0000"/>
                    </a:solidFill>
                  </a:rPr>
                  <a:t>absorption coefficient </a:t>
                </a:r>
                <a:r>
                  <a:rPr lang="en-US" sz="2500" dirty="0" smtClean="0"/>
                  <a:t>(monochromatic approach)</a:t>
                </a:r>
              </a:p>
              <a:p>
                <a:pPr marL="0" indent="0">
                  <a:lnSpc>
                    <a:spcPct val="120000"/>
                  </a:lnSpc>
                  <a:buNone/>
                </a:pPr>
                <a:r>
                  <a:rPr lang="en-US" sz="2500" dirty="0" smtClean="0"/>
                  <a:t>The atmospheric brightness temperature is given by </a:t>
                </a:r>
                <a:r>
                  <a:rPr lang="en-US" sz="2500" b="1" dirty="0" smtClean="0">
                    <a:solidFill>
                      <a:srgbClr val="FF0000"/>
                    </a:solidFill>
                  </a:rPr>
                  <a:t> </a:t>
                </a:r>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𝐵</m:t>
                        </m:r>
                      </m:sub>
                    </m:sSub>
                    <m:r>
                      <a:rPr lang="it-IT" sz="2500" b="0" i="1" smtClean="0">
                        <a:latin typeface="Cambria Math" panose="02040503050406030204" pitchFamily="18" charset="0"/>
                      </a:rPr>
                      <m:t>=</m:t>
                    </m:r>
                    <m:nary>
                      <m:naryPr>
                        <m:ctrlPr>
                          <a:rPr lang="it-IT" sz="2500" b="0" i="1" smtClean="0">
                            <a:latin typeface="Cambria Math" panose="02040503050406030204" pitchFamily="18" charset="0"/>
                          </a:rPr>
                        </m:ctrlPr>
                      </m:naryPr>
                      <m:sub>
                        <m:r>
                          <a:rPr lang="it-IT" sz="2500" b="0" i="1" smtClean="0">
                            <a:latin typeface="Cambria Math" panose="02040503050406030204" pitchFamily="18" charset="0"/>
                          </a:rPr>
                          <m:t>0</m:t>
                        </m:r>
                      </m:sub>
                      <m:sup>
                        <m:r>
                          <a:rPr lang="it-IT" sz="2500" b="0" i="1" smtClean="0">
                            <a:latin typeface="Cambria Math" panose="02040503050406030204" pitchFamily="18" charset="0"/>
                          </a:rPr>
                          <m:t>𝑅</m:t>
                        </m:r>
                      </m:sup>
                      <m:e>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𝑟</m:t>
                            </m:r>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𝑟</m:t>
                            </m:r>
                          </m:e>
                        </m:d>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𝑒</m:t>
                            </m:r>
                          </m:e>
                          <m:sup>
                            <m:r>
                              <a:rPr lang="it-IT" sz="2500" b="0" i="1" smtClean="0">
                                <a:latin typeface="Cambria Math" panose="02040503050406030204" pitchFamily="18" charset="0"/>
                              </a:rPr>
                              <m:t>−</m:t>
                            </m:r>
                            <m:r>
                              <a:rPr lang="it-IT" sz="2500" b="0" i="1" smtClean="0">
                                <a:latin typeface="Cambria Math" panose="02040503050406030204" pitchFamily="18" charset="0"/>
                              </a:rPr>
                              <m:t>𝜏</m:t>
                            </m:r>
                            <m:r>
                              <a:rPr lang="it-IT" sz="2500" b="0" i="1" smtClean="0">
                                <a:latin typeface="Cambria Math" panose="02040503050406030204" pitchFamily="18" charset="0"/>
                              </a:rPr>
                              <m:t>′</m:t>
                            </m:r>
                          </m:sup>
                        </m:sSup>
                      </m:e>
                    </m:nary>
                    <m:r>
                      <a:rPr lang="it-IT" sz="2500" b="0" i="1" smtClean="0">
                        <a:latin typeface="Cambria Math" panose="02040503050406030204" pitchFamily="18" charset="0"/>
                      </a:rPr>
                      <m:t>𝑑𝑟</m:t>
                    </m:r>
                  </m:oMath>
                </a14:m>
                <a:r>
                  <a:rPr lang="en-US" sz="2500" dirty="0" smtClean="0"/>
                  <a:t>  where</a:t>
                </a:r>
                <a:br>
                  <a:rPr lang="en-US" sz="2500" dirty="0" smtClean="0"/>
                </a:br>
                <a:r>
                  <a:rPr lang="en-US" sz="2500" dirty="0" smtClean="0"/>
                  <a:t> </a:t>
                </a:r>
                <a14:m>
                  <m:oMath xmlns:m="http://schemas.openxmlformats.org/officeDocument/2006/math">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𝜏</m:t>
                        </m:r>
                      </m:e>
                      <m:sup>
                        <m:r>
                          <a:rPr lang="it-IT" sz="2500" b="0" i="1" dirty="0" smtClean="0">
                            <a:latin typeface="Cambria Math" panose="02040503050406030204" pitchFamily="18" charset="0"/>
                          </a:rPr>
                          <m:t>′</m:t>
                        </m:r>
                      </m:sup>
                    </m:sSup>
                    <m:d>
                      <m:dPr>
                        <m:ctrlPr>
                          <a:rPr lang="it-IT" sz="2500" b="0" i="1" dirty="0" smtClean="0">
                            <a:latin typeface="Cambria Math" panose="02040503050406030204" pitchFamily="18" charset="0"/>
                          </a:rPr>
                        </m:ctrlPr>
                      </m:dPr>
                      <m:e>
                        <m:r>
                          <a:rPr lang="it-IT" sz="2500" b="0" i="1" dirty="0" smtClean="0">
                            <a:latin typeface="Cambria Math" panose="02040503050406030204" pitchFamily="18" charset="0"/>
                          </a:rPr>
                          <m:t>𝑟</m:t>
                        </m:r>
                      </m:e>
                    </m:d>
                    <m:r>
                      <a:rPr lang="it-IT" sz="2500" b="0" i="1" dirty="0" smtClean="0">
                        <a:latin typeface="Cambria Math" panose="02040503050406030204" pitchFamily="18" charset="0"/>
                      </a:rPr>
                      <m:t>=</m:t>
                    </m:r>
                    <m:nary>
                      <m:naryPr>
                        <m:ctrlPr>
                          <a:rPr lang="it-IT" sz="2500" b="0" i="1" dirty="0" smtClean="0">
                            <a:latin typeface="Cambria Math" panose="02040503050406030204" pitchFamily="18" charset="0"/>
                          </a:rPr>
                        </m:ctrlPr>
                      </m:naryPr>
                      <m:sub>
                        <m:r>
                          <a:rPr lang="it-IT" sz="2500" b="0" i="1" dirty="0" smtClean="0">
                            <a:latin typeface="Cambria Math" panose="02040503050406030204" pitchFamily="18" charset="0"/>
                          </a:rPr>
                          <m:t>0</m:t>
                        </m:r>
                      </m:sub>
                      <m:sup>
                        <m:r>
                          <a:rPr lang="it-IT" sz="2500" b="0" i="1" dirty="0" smtClean="0">
                            <a:latin typeface="Cambria Math" panose="02040503050406030204" pitchFamily="18" charset="0"/>
                          </a:rPr>
                          <m:t>𝑟</m:t>
                        </m:r>
                      </m:sup>
                      <m:e>
                        <m:r>
                          <a:rPr lang="it-IT" sz="2500" b="0" i="1" dirty="0" smtClean="0">
                            <a:latin typeface="Cambria Math" panose="02040503050406030204" pitchFamily="18" charset="0"/>
                          </a:rPr>
                          <m:t>𝛼</m:t>
                        </m:r>
                        <m:d>
                          <m:dPr>
                            <m:ctrlPr>
                              <a:rPr lang="it-IT" sz="2500" b="0" i="1" dirty="0" smtClean="0">
                                <a:latin typeface="Cambria Math" panose="02040503050406030204" pitchFamily="18" charset="0"/>
                              </a:rPr>
                            </m:ctrlPr>
                          </m:dPr>
                          <m:e>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𝑟</m:t>
                                </m:r>
                              </m:e>
                              <m:sup>
                                <m:r>
                                  <a:rPr lang="it-IT" sz="2500" b="0" i="1" dirty="0" smtClean="0">
                                    <a:latin typeface="Cambria Math" panose="02040503050406030204" pitchFamily="18" charset="0"/>
                                  </a:rPr>
                                  <m:t>′</m:t>
                                </m:r>
                              </m:sup>
                            </m:sSup>
                          </m:e>
                        </m:d>
                      </m:e>
                    </m:nary>
                    <m:r>
                      <a:rPr lang="it-IT" sz="2500" b="0" i="1" dirty="0" smtClean="0">
                        <a:latin typeface="Cambria Math" panose="02040503050406030204" pitchFamily="18" charset="0"/>
                      </a:rPr>
                      <m:t>𝑑</m:t>
                    </m:r>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𝑟</m:t>
                        </m:r>
                      </m:e>
                      <m:sup>
                        <m:r>
                          <a:rPr lang="it-IT" sz="2500" b="0" i="1" dirty="0" smtClean="0">
                            <a:latin typeface="Cambria Math" panose="02040503050406030204" pitchFamily="18" charset="0"/>
                          </a:rPr>
                          <m:t>′</m:t>
                        </m:r>
                      </m:sup>
                    </m:sSup>
                    <m:r>
                      <a:rPr lang="it-IT" sz="2500" b="0" i="1" dirty="0" smtClean="0">
                        <a:latin typeface="Cambria Math" panose="02040503050406030204" pitchFamily="18" charset="0"/>
                      </a:rPr>
                      <m:t>.</m:t>
                    </m:r>
                  </m:oMath>
                </a14:m>
                <a:r>
                  <a:rPr lang="en-US" sz="2500" dirty="0" smtClean="0"/>
                  <a:t> </a:t>
                </a:r>
                <a:br>
                  <a:rPr lang="en-US" sz="2500" dirty="0" smtClean="0"/>
                </a:br>
                <a:r>
                  <a:rPr lang="en-US" sz="2500" dirty="0" smtClean="0"/>
                  <a:t>At the cm and mm wavelength it is small </a:t>
                </a:r>
                <a:r>
                  <a:rPr lang="it-IT" sz="2500" dirty="0" smtClean="0"/>
                  <a:t>(</a:t>
                </a:r>
                <a:r>
                  <a:rPr lang="it-IT" sz="2500" dirty="0" err="1" smtClean="0"/>
                  <a:t>compared</a:t>
                </a:r>
                <a:r>
                  <a:rPr lang="it-IT" sz="2500" dirty="0" smtClean="0"/>
                  <a:t> to </a:t>
                </a:r>
                <a:r>
                  <a:rPr lang="it-IT" sz="2500" dirty="0" err="1" smtClean="0"/>
                  <a:t>fluctations</a:t>
                </a:r>
                <a:r>
                  <a:rPr lang="it-IT" sz="2500" dirty="0" smtClean="0"/>
                  <a:t> in </a:t>
                </a:r>
                <a14:m>
                  <m:oMath xmlns:m="http://schemas.openxmlformats.org/officeDocument/2006/math">
                    <m:r>
                      <a:rPr lang="it-IT" sz="2500" i="1">
                        <a:latin typeface="Cambria Math" panose="02040503050406030204" pitchFamily="18" charset="0"/>
                      </a:rPr>
                      <m:t>𝛼</m:t>
                    </m:r>
                  </m:oMath>
                </a14:m>
                <a:r>
                  <a:rPr lang="it-IT" sz="2500" dirty="0" smtClean="0"/>
                  <a:t>)</a:t>
                </a:r>
                <a:r>
                  <a:rPr lang="en-US" sz="2500" dirty="0" smtClean="0"/>
                  <a:t> and we can consider it negligible</a:t>
                </a:r>
                <a:r>
                  <a:rPr lang="en-US" sz="2500" dirty="0"/>
                  <a:t>.</a:t>
                </a:r>
                <a:r>
                  <a:rPr lang="en-US" sz="2500" dirty="0" smtClean="0"/>
                  <a:t> </a:t>
                </a:r>
              </a:p>
              <a:p>
                <a:pPr lvl="1">
                  <a:buFontTx/>
                  <a:buChar char="-"/>
                </a:pPr>
                <a:r>
                  <a:rPr lang="it-IT" sz="2100" dirty="0" smtClean="0"/>
                  <a:t>The </a:t>
                </a:r>
                <a:r>
                  <a:rPr lang="en-US" sz="2100" dirty="0" smtClean="0"/>
                  <a:t>atmospheric</a:t>
                </a:r>
                <a:r>
                  <a:rPr lang="it-IT" sz="2100" dirty="0" smtClean="0"/>
                  <a:t> </a:t>
                </a:r>
                <a:r>
                  <a:rPr lang="en-US" sz="2100" dirty="0" smtClean="0"/>
                  <a:t>load increases the white noise level </a:t>
                </a:r>
                <a:r>
                  <a:rPr lang="en-US" sz="2100" dirty="0" smtClean="0">
                    <a:sym typeface="Wingdings" panose="05000000000000000000" pitchFamily="2" charset="2"/>
                  </a:rPr>
                  <a:t> increase the exposure time</a:t>
                </a:r>
                <a:endParaRPr lang="en-US" sz="2100" dirty="0" smtClean="0"/>
              </a:p>
              <a:p>
                <a:pPr lvl="1">
                  <a:buFontTx/>
                  <a:buChar char="-"/>
                </a:pPr>
                <a:r>
                  <a:rPr lang="it-IT" sz="2100" dirty="0" smtClean="0"/>
                  <a:t>The </a:t>
                </a:r>
                <a:r>
                  <a:rPr lang="it-IT" sz="2100" dirty="0" err="1" smtClean="0"/>
                  <a:t>atmospheric</a:t>
                </a:r>
                <a:r>
                  <a:rPr lang="it-IT" sz="2100" dirty="0" smtClean="0"/>
                  <a:t> </a:t>
                </a:r>
                <a:r>
                  <a:rPr lang="it-IT" sz="2100" dirty="0" err="1" smtClean="0"/>
                  <a:t>stuctures</a:t>
                </a:r>
                <a:r>
                  <a:rPr lang="it-IT" sz="2100" dirty="0" smtClean="0"/>
                  <a:t> introduce </a:t>
                </a:r>
                <a:r>
                  <a:rPr lang="it-IT" sz="2100" dirty="0" err="1" smtClean="0"/>
                  <a:t>correlated</a:t>
                </a:r>
                <a:r>
                  <a:rPr lang="it-IT" sz="2100" dirty="0" smtClean="0"/>
                  <a:t> </a:t>
                </a:r>
                <a:r>
                  <a:rPr lang="it-IT" sz="2100" dirty="0" err="1" smtClean="0"/>
                  <a:t>noise</a:t>
                </a:r>
                <a:r>
                  <a:rPr lang="en-US" sz="2100" dirty="0"/>
                  <a:t> </a:t>
                </a:r>
                <a:r>
                  <a:rPr lang="en-US" sz="2100" dirty="0" smtClean="0">
                    <a:sym typeface="Wingdings" panose="05000000000000000000" pitchFamily="2" charset="2"/>
                  </a:rPr>
                  <a:t> Atmospheric fluctuation modelling </a:t>
                </a:r>
                <a:endParaRPr lang="en-US" sz="2100" dirty="0">
                  <a:sym typeface="Wingdings" panose="05000000000000000000" pitchFamily="2" charset="2"/>
                </a:endParaRPr>
              </a:p>
              <a:p>
                <a:pPr marL="0" indent="0">
                  <a:lnSpc>
                    <a:spcPct val="120000"/>
                  </a:lnSpc>
                  <a:buNone/>
                </a:pPr>
                <a:r>
                  <a:rPr lang="en-US" sz="2500" b="0" dirty="0" smtClean="0">
                    <a:sym typeface="Wingdings" panose="05000000000000000000" pitchFamily="2" charset="2"/>
                  </a:rPr>
                  <a:t>Estimate the </a:t>
                </a:r>
                <a:r>
                  <a:rPr lang="en-US" sz="2500" dirty="0" smtClean="0">
                    <a:sym typeface="Wingdings" panose="05000000000000000000" pitchFamily="2" charset="2"/>
                  </a:rPr>
                  <a:t>antenna temperature contribution due to a small atmosphere volume</a:t>
                </a:r>
                <a:endParaRPr lang="en-US" sz="2500" dirty="0">
                  <a:sym typeface="Wingdings" panose="05000000000000000000" pitchFamily="2" charset="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𝑑𝑇</m:t>
                          </m:r>
                        </m:e>
                        <m:sub>
                          <m:r>
                            <a:rPr lang="it-IT" sz="2500" b="0" i="1" smtClean="0">
                              <a:latin typeface="Cambria Math" panose="02040503050406030204" pitchFamily="18" charset="0"/>
                            </a:rPr>
                            <m:t>𝐴</m:t>
                          </m:r>
                        </m:sub>
                      </m:sSub>
                      <m:r>
                        <a:rPr lang="it-IT" sz="2500" b="0" i="1" smtClean="0">
                          <a:latin typeface="Cambria Math" panose="02040503050406030204" pitchFamily="18" charset="0"/>
                        </a:rPr>
                        <m:t>=</m:t>
                      </m:r>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1</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𝜆</m:t>
                              </m:r>
                            </m:e>
                            <m:sup>
                              <m:r>
                                <a:rPr lang="it-IT" sz="2500" b="0" i="1" smtClean="0">
                                  <a:latin typeface="Cambria Math" panose="02040503050406030204" pitchFamily="18" charset="0"/>
                                </a:rPr>
                                <m:t>2</m:t>
                              </m:r>
                            </m:sup>
                          </m:sSup>
                        </m:den>
                      </m:f>
                      <m:r>
                        <a:rPr lang="it-IT" sz="2500" b="0" i="1" smtClean="0">
                          <a:latin typeface="Cambria Math" panose="02040503050406030204" pitchFamily="18" charset="0"/>
                        </a:rPr>
                        <m:t> </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𝐴</m:t>
                          </m:r>
                        </m:e>
                        <m:sub>
                          <m:r>
                            <a:rPr lang="it-IT" sz="2500" b="0" i="1" smtClean="0">
                              <a:latin typeface="Cambria Math" panose="02040503050406030204" pitchFamily="18" charset="0"/>
                            </a:rPr>
                            <m:t>𝑖</m:t>
                          </m:r>
                        </m:sub>
                      </m:sSub>
                      <m:d>
                        <m:dPr>
                          <m:ctrlPr>
                            <a:rPr lang="it-IT" sz="2500" b="0" i="1" smtClean="0">
                              <a:latin typeface="Cambria Math" panose="02040503050406030204" pitchFamily="18" charset="0"/>
                            </a:rPr>
                          </m:ctrlPr>
                        </m:dPr>
                        <m:e>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sub>
                              <m:r>
                                <a:rPr lang="it-IT" sz="2500" b="0" i="1" smtClean="0">
                                  <a:latin typeface="Cambria Math" panose="02040503050406030204" pitchFamily="18" charset="0"/>
                                </a:rPr>
                                <m:t>𝑠</m:t>
                              </m:r>
                            </m:sub>
                          </m:sSub>
                          <m:r>
                            <a:rPr lang="it-IT" sz="2500" b="0" i="1" smtClean="0">
                              <a:latin typeface="Cambria Math" panose="02040503050406030204" pitchFamily="18" charset="0"/>
                            </a:rPr>
                            <m:t>, </m:t>
                          </m:r>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𝑑𝑉</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𝑟</m:t>
                              </m:r>
                            </m:e>
                            <m:sup>
                              <m:r>
                                <a:rPr lang="it-IT" sz="2500" b="0" i="1" smtClean="0">
                                  <a:latin typeface="Cambria Math" panose="02040503050406030204" pitchFamily="18" charset="0"/>
                                </a:rPr>
                                <m:t>2</m:t>
                              </m:r>
                            </m:sup>
                          </m:sSup>
                        </m:den>
                      </m:f>
                    </m:oMath>
                  </m:oMathPara>
                </a14:m>
                <a:endParaRPr lang="it-IT" sz="2500" b="0" dirty="0" smtClean="0">
                  <a:latin typeface="Cambria Math" panose="02040503050406030204" pitchFamily="18" charset="0"/>
                </a:endParaRPr>
              </a:p>
              <a:p>
                <a:pPr marL="0" indent="0">
                  <a:lnSpc>
                    <a:spcPct val="120000"/>
                  </a:lnSpc>
                  <a:buNone/>
                </a:pPr>
                <a:r>
                  <a:rPr lang="it-IT" sz="2500" b="0" dirty="0" smtClean="0">
                    <a:latin typeface="+mj-lt"/>
                  </a:rPr>
                  <a:t>We can integrate </a:t>
                </a:r>
                <a:r>
                  <a:rPr lang="it-IT" sz="2500" b="0" dirty="0" err="1" smtClean="0">
                    <a:latin typeface="+mj-lt"/>
                  </a:rPr>
                  <a:t>along</a:t>
                </a:r>
                <a:r>
                  <a:rPr lang="it-IT" sz="2500" b="0" dirty="0" smtClean="0">
                    <a:latin typeface="+mj-lt"/>
                  </a:rPr>
                  <a:t> the line of </a:t>
                </a:r>
                <a:r>
                  <a:rPr lang="it-IT" sz="2500" b="0" dirty="0" err="1" smtClean="0">
                    <a:latin typeface="+mj-lt"/>
                  </a:rPr>
                  <a:t>sight</a:t>
                </a:r>
                <a:r>
                  <a:rPr lang="it-IT" sz="2500" b="0" dirty="0" smtClean="0">
                    <a:latin typeface="+mj-lt"/>
                  </a:rPr>
                  <a:t>  in </a:t>
                </a:r>
                <a:r>
                  <a:rPr lang="it-IT" sz="2500" b="0" dirty="0" err="1" smtClean="0">
                    <a:latin typeface="+mj-lt"/>
                  </a:rPr>
                  <a:t>order</a:t>
                </a:r>
                <a:r>
                  <a:rPr lang="it-IT" sz="2500" b="0" dirty="0" smtClean="0">
                    <a:latin typeface="+mj-lt"/>
                  </a:rPr>
                  <a:t> to </a:t>
                </a:r>
                <a:r>
                  <a:rPr lang="it-IT" sz="2500" b="0" dirty="0" err="1" smtClean="0">
                    <a:latin typeface="+mj-lt"/>
                  </a:rPr>
                  <a:t>obtain</a:t>
                </a:r>
                <a:r>
                  <a:rPr lang="it-IT" sz="2500" b="0" dirty="0" smtClean="0">
                    <a:latin typeface="Cambria Math" panose="02040503050406030204" pitchFamily="18" charset="0"/>
                  </a:rPr>
                  <a:t/>
                </a:r>
                <a:br>
                  <a:rPr lang="it-IT" sz="2500" b="0"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it-IT" sz="2500" b="0" i="0" smtClean="0">
                          <a:latin typeface="Cambria Math" panose="02040503050406030204" pitchFamily="18" charset="0"/>
                        </a:rPr>
                        <m:t> </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 </m:t>
                          </m:r>
                          <m:r>
                            <a:rPr lang="it-IT" sz="2500" b="0" i="1" smtClean="0">
                              <a:latin typeface="Cambria Math" panose="02040503050406030204" pitchFamily="18" charset="0"/>
                            </a:rPr>
                            <m:t>𝑇</m:t>
                          </m:r>
                        </m:e>
                        <m:sub>
                          <m:r>
                            <a:rPr lang="it-IT" sz="2500" b="0" i="1" smtClean="0">
                              <a:latin typeface="Cambria Math" panose="02040503050406030204" pitchFamily="18" charset="0"/>
                            </a:rPr>
                            <m:t>𝐴</m:t>
                          </m:r>
                        </m:sub>
                      </m:sSub>
                      <m:r>
                        <a:rPr lang="it-IT" sz="2500" b="0" i="1" smtClean="0">
                          <a:latin typeface="Cambria Math" panose="02040503050406030204" pitchFamily="18" charset="0"/>
                        </a:rPr>
                        <m:t>=</m:t>
                      </m:r>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1</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𝜆</m:t>
                              </m:r>
                            </m:e>
                            <m:sup>
                              <m:r>
                                <a:rPr lang="it-IT" sz="2500" b="0" i="1" smtClean="0">
                                  <a:latin typeface="Cambria Math" panose="02040503050406030204" pitchFamily="18" charset="0"/>
                                </a:rPr>
                                <m:t>2</m:t>
                              </m:r>
                            </m:sup>
                          </m:sSup>
                        </m:den>
                      </m:f>
                      <m:nary>
                        <m:naryPr>
                          <m:supHide m:val="on"/>
                          <m:ctrlPr>
                            <a:rPr lang="it-IT" sz="2500" b="0" i="1" smtClean="0">
                              <a:latin typeface="Cambria Math" panose="02040503050406030204" pitchFamily="18" charset="0"/>
                            </a:rPr>
                          </m:ctrlPr>
                        </m:naryPr>
                        <m:sub>
                          <m:r>
                            <a:rPr lang="it-IT" sz="2500" b="0" i="1" smtClean="0">
                              <a:latin typeface="Cambria Math" panose="02040503050406030204" pitchFamily="18" charset="0"/>
                            </a:rPr>
                            <m:t>𝑉</m:t>
                          </m:r>
                        </m:sub>
                        <m:sup/>
                        <m:e>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𝐴</m:t>
                              </m:r>
                            </m:e>
                            <m:sub>
                              <m:r>
                                <a:rPr lang="it-IT" sz="2500" b="0" i="1" smtClean="0">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d>
                          <m:r>
                            <a:rPr lang="it-IT" sz="2500" i="1">
                              <a:latin typeface="Cambria Math" panose="02040503050406030204" pitchFamily="18" charset="0"/>
                            </a:rPr>
                            <m:t>𝛼</m:t>
                          </m:r>
                          <m:d>
                            <m:dPr>
                              <m:ctrlPr>
                                <a:rPr lang="it-IT" sz="2500" i="1">
                                  <a:latin typeface="Cambria Math" panose="02040503050406030204" pitchFamily="18" charset="0"/>
                                </a:rPr>
                              </m:ctrlPr>
                            </m:dPr>
                            <m:e>
                              <m:r>
                                <a:rPr lang="it-IT" sz="2500" i="1">
                                  <a:latin typeface="Cambria Math" panose="02040503050406030204" pitchFamily="18" charset="0"/>
                                </a:rPr>
                                <m:t>𝑟</m:t>
                              </m:r>
                            </m:e>
                          </m:d>
                          <m:sSub>
                            <m:sSubPr>
                              <m:ctrlPr>
                                <a:rPr lang="it-IT" sz="2500" b="0" i="1" smtClean="0">
                                  <a:latin typeface="Cambria Math" panose="02040503050406030204" pitchFamily="18" charset="0"/>
                                </a:rPr>
                              </m:ctrlPr>
                            </m:sSubPr>
                            <m:e>
                              <m:r>
                                <a:rPr lang="it-IT" sz="2500" i="1">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i="1">
                                  <a:latin typeface="Cambria Math" panose="02040503050406030204" pitchFamily="18" charset="0"/>
                                </a:rPr>
                              </m:ctrlPr>
                            </m:dPr>
                            <m:e>
                              <m:r>
                                <a:rPr lang="it-IT" sz="2500" i="1">
                                  <a:latin typeface="Cambria Math" panose="02040503050406030204" pitchFamily="18" charset="0"/>
                                </a:rPr>
                                <m:t>𝑟</m:t>
                              </m:r>
                            </m:e>
                          </m:d>
                        </m:e>
                      </m:nary>
                      <m:f>
                        <m:fPr>
                          <m:ctrlPr>
                            <a:rPr lang="it-IT" sz="2500" i="1">
                              <a:latin typeface="Cambria Math" panose="02040503050406030204" pitchFamily="18" charset="0"/>
                            </a:rPr>
                          </m:ctrlPr>
                        </m:fPr>
                        <m:num>
                          <m:r>
                            <a:rPr lang="it-IT" sz="2500" i="1">
                              <a:latin typeface="Cambria Math" panose="02040503050406030204" pitchFamily="18" charset="0"/>
                            </a:rPr>
                            <m:t>𝑑</m:t>
                          </m:r>
                          <m:r>
                            <m:rPr>
                              <m:sty m:val="p"/>
                            </m:rPr>
                            <a:rPr lang="it-IT" sz="2500">
                              <a:latin typeface="Cambria Math" panose="02040503050406030204" pitchFamily="18" charset="0"/>
                            </a:rPr>
                            <m:t>V</m:t>
                          </m:r>
                        </m:num>
                        <m:den>
                          <m:sSup>
                            <m:sSupPr>
                              <m:ctrlPr>
                                <a:rPr lang="it-IT" sz="2500" i="1">
                                  <a:latin typeface="Cambria Math" panose="02040503050406030204" pitchFamily="18" charset="0"/>
                                </a:rPr>
                              </m:ctrlPr>
                            </m:sSupPr>
                            <m:e>
                              <m:r>
                                <m:rPr>
                                  <m:sty m:val="p"/>
                                </m:rPr>
                                <a:rPr lang="it-IT" sz="2500">
                                  <a:latin typeface="Cambria Math" panose="02040503050406030204" pitchFamily="18" charset="0"/>
                                </a:rPr>
                                <m:t>r</m:t>
                              </m:r>
                            </m:e>
                            <m:sup>
                              <m:r>
                                <a:rPr lang="it-IT" sz="2500">
                                  <a:latin typeface="Cambria Math" panose="02040503050406030204" pitchFamily="18" charset="0"/>
                                </a:rPr>
                                <m:t>2</m:t>
                              </m:r>
                            </m:sup>
                          </m:sSup>
                        </m:den>
                      </m:f>
                    </m:oMath>
                  </m:oMathPara>
                </a14:m>
                <a:endParaRPr lang="en-US" sz="2500" dirty="0" smtClean="0"/>
              </a:p>
              <a:p>
                <a:pPr marL="0" indent="0">
                  <a:lnSpc>
                    <a:spcPct val="120000"/>
                  </a:lnSpc>
                  <a:buNone/>
                </a:pPr>
                <a:r>
                  <a:rPr lang="it-IT" sz="2500" dirty="0" smtClean="0"/>
                  <a:t>The RMS </a:t>
                </a:r>
                <a:r>
                  <a:rPr lang="it-IT" sz="2500" dirty="0" err="1" smtClean="0"/>
                  <a:t>fluctuations</a:t>
                </a:r>
                <a:endParaRPr lang="en-US" sz="25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it-IT" sz="2500" i="1">
                              <a:latin typeface="Cambria Math" panose="02040503050406030204" pitchFamily="18" charset="0"/>
                            </a:rPr>
                          </m:ctrlPr>
                        </m:dPr>
                        <m:e>
                          <m:sSubSup>
                            <m:sSubSupPr>
                              <m:ctrlPr>
                                <a:rPr lang="it-IT" sz="2500" i="1">
                                  <a:latin typeface="Cambria Math" panose="02040503050406030204" pitchFamily="18" charset="0"/>
                                </a:rPr>
                              </m:ctrlPr>
                            </m:sSubSupPr>
                            <m:e>
                              <m:r>
                                <a:rPr lang="it-IT" sz="2500" i="1">
                                  <a:latin typeface="Cambria Math" panose="02040503050406030204" pitchFamily="18" charset="0"/>
                                </a:rPr>
                                <m:t>𝑇</m:t>
                              </m:r>
                            </m:e>
                            <m:sub>
                              <m:r>
                                <a:rPr lang="it-IT" sz="2500" i="1">
                                  <a:latin typeface="Cambria Math" panose="02040503050406030204" pitchFamily="18" charset="0"/>
                                </a:rPr>
                                <m:t>𝐴</m:t>
                              </m:r>
                            </m:sub>
                            <m:sup>
                              <m:r>
                                <a:rPr lang="it-IT" sz="2500" i="1">
                                  <a:latin typeface="Cambria Math" panose="02040503050406030204" pitchFamily="18" charset="0"/>
                                </a:rPr>
                                <m:t>2</m:t>
                              </m:r>
                            </m:sup>
                          </m:sSubSup>
                        </m:e>
                      </m:d>
                      <m:r>
                        <a:rPr lang="it-IT" sz="2500" i="1">
                          <a:latin typeface="Cambria Math" panose="02040503050406030204" pitchFamily="18" charset="0"/>
                        </a:rPr>
                        <m:t>=</m:t>
                      </m:r>
                      <m:f>
                        <m:fPr>
                          <m:ctrlPr>
                            <a:rPr lang="it-IT" sz="2500" i="1">
                              <a:latin typeface="Cambria Math" panose="02040503050406030204" pitchFamily="18" charset="0"/>
                            </a:rPr>
                          </m:ctrlPr>
                        </m:fPr>
                        <m:num>
                          <m:r>
                            <a:rPr lang="it-IT" sz="2500" i="1">
                              <a:latin typeface="Cambria Math" panose="02040503050406030204" pitchFamily="18" charset="0"/>
                            </a:rPr>
                            <m:t>1</m:t>
                          </m:r>
                        </m:num>
                        <m:den>
                          <m:sSup>
                            <m:sSupPr>
                              <m:ctrlPr>
                                <a:rPr lang="it-IT" sz="2500" i="1">
                                  <a:latin typeface="Cambria Math" panose="02040503050406030204" pitchFamily="18" charset="0"/>
                                </a:rPr>
                              </m:ctrlPr>
                            </m:sSupPr>
                            <m:e>
                              <m:r>
                                <a:rPr lang="it-IT" sz="2500" i="1">
                                  <a:latin typeface="Cambria Math" panose="02040503050406030204" pitchFamily="18" charset="0"/>
                                </a:rPr>
                                <m:t>𝜆</m:t>
                              </m:r>
                            </m:e>
                            <m:sup>
                              <m:r>
                                <a:rPr lang="it-IT" sz="2500" b="0" i="1" smtClean="0">
                                  <a:latin typeface="Cambria Math" panose="02040503050406030204" pitchFamily="18" charset="0"/>
                                </a:rPr>
                                <m:t>4</m:t>
                              </m:r>
                            </m:sup>
                          </m:sSup>
                        </m:den>
                      </m:f>
                      <m:nary>
                        <m:naryPr>
                          <m:supHide m:val="on"/>
                          <m:ctrlPr>
                            <a:rPr lang="it-IT" sz="2500" b="0" i="1" smtClean="0">
                              <a:latin typeface="Cambria Math" panose="02040503050406030204" pitchFamily="18" charset="0"/>
                            </a:rPr>
                          </m:ctrlPr>
                        </m:naryPr>
                        <m:sub>
                          <m:r>
                            <a:rPr lang="it-IT" sz="2500" b="0" i="1" smtClean="0">
                              <a:latin typeface="Cambria Math" panose="02040503050406030204" pitchFamily="18" charset="0"/>
                            </a:rPr>
                            <m:t>𝑉</m:t>
                          </m:r>
                        </m:sub>
                        <m:sup/>
                        <m:e>
                          <m:f>
                            <m:fPr>
                              <m:ctrlPr>
                                <a:rPr lang="it-IT" sz="2500" i="1">
                                  <a:latin typeface="Cambria Math" panose="02040503050406030204" pitchFamily="18" charset="0"/>
                                </a:rPr>
                              </m:ctrlPr>
                            </m:fPr>
                            <m:num>
                              <m:r>
                                <a:rPr lang="it-IT" sz="2500" i="1">
                                  <a:latin typeface="Cambria Math" panose="02040503050406030204" pitchFamily="18" charset="0"/>
                                </a:rPr>
                                <m:t>𝑑𝑟</m:t>
                              </m:r>
                            </m:num>
                            <m:den>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2</m:t>
                                  </m:r>
                                </m:sup>
                              </m:sSup>
                            </m:den>
                          </m:f>
                        </m:e>
                      </m:nary>
                      <m:nary>
                        <m:naryPr>
                          <m:supHide m:val="on"/>
                          <m:ctrlPr>
                            <a:rPr lang="it-IT" sz="2500" b="0" i="1" smtClean="0">
                              <a:latin typeface="Cambria Math" panose="02040503050406030204" pitchFamily="18" charset="0"/>
                            </a:rPr>
                          </m:ctrlPr>
                        </m:naryPr>
                        <m:sub>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𝑉</m:t>
                              </m:r>
                            </m:e>
                            <m:sup>
                              <m:r>
                                <a:rPr lang="it-IT" sz="2500" b="0" i="1" smtClean="0">
                                  <a:latin typeface="Cambria Math" panose="02040503050406030204" pitchFamily="18" charset="0"/>
                                </a:rPr>
                                <m:t>′</m:t>
                              </m:r>
                            </m:sup>
                          </m:sSup>
                        </m:sub>
                        <m:sup/>
                        <m:e>
                          <m:f>
                            <m:fPr>
                              <m:ctrlPr>
                                <a:rPr lang="it-IT" sz="2500" i="1">
                                  <a:latin typeface="Cambria Math" panose="02040503050406030204" pitchFamily="18" charset="0"/>
                                </a:rPr>
                              </m:ctrlPr>
                            </m:fPr>
                            <m:num>
                              <m:r>
                                <a:rPr lang="it-IT" sz="2500" i="1">
                                  <a:latin typeface="Cambria Math" panose="02040503050406030204" pitchFamily="18" charset="0"/>
                                </a:rPr>
                                <m:t>𝑑</m:t>
                              </m:r>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m:t>
                                  </m:r>
                                </m:sup>
                              </m:sSup>
                            </m:num>
                            <m:den>
                              <m:sSup>
                                <m:sSupPr>
                                  <m:ctrlPr>
                                    <a:rPr lang="it-IT" sz="2500" i="1">
                                      <a:latin typeface="Cambria Math" panose="02040503050406030204" pitchFamily="18" charset="0"/>
                                    </a:rPr>
                                  </m:ctrlPr>
                                </m:sSupPr>
                                <m:e>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m:t>
                                      </m:r>
                                    </m:sup>
                                  </m:sSup>
                                </m:e>
                                <m:sup>
                                  <m:r>
                                    <a:rPr lang="it-IT" sz="2500" i="1">
                                      <a:latin typeface="Cambria Math" panose="02040503050406030204" pitchFamily="18" charset="0"/>
                                    </a:rPr>
                                    <m:t>2</m:t>
                                  </m:r>
                                </m:sup>
                              </m:sSup>
                            </m:den>
                          </m:f>
                        </m:e>
                      </m:nary>
                      <m:sSub>
                        <m:sSubPr>
                          <m:ctrlPr>
                            <a:rPr lang="it-IT" sz="2500" i="1">
                              <a:latin typeface="Cambria Math" panose="02040503050406030204" pitchFamily="18" charset="0"/>
                            </a:rPr>
                          </m:ctrlPr>
                        </m:sSubPr>
                        <m:e>
                          <m:r>
                            <a:rPr lang="it-IT" sz="2500" i="1">
                              <a:latin typeface="Cambria Math" panose="02040503050406030204" pitchFamily="18" charset="0"/>
                            </a:rPr>
                            <m:t>𝐴</m:t>
                          </m:r>
                        </m:e>
                        <m:sub>
                          <m:r>
                            <a:rPr lang="it-IT" sz="2500" i="1">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d>
                      <m:sSub>
                        <m:sSubPr>
                          <m:ctrlPr>
                            <a:rPr lang="it-IT" sz="2500" i="1">
                              <a:latin typeface="Cambria Math" panose="02040503050406030204" pitchFamily="18" charset="0"/>
                            </a:rPr>
                          </m:ctrlPr>
                        </m:sSubPr>
                        <m:e>
                          <m:r>
                            <a:rPr lang="it-IT" sz="2500" i="1">
                              <a:latin typeface="Cambria Math" panose="02040503050406030204" pitchFamily="18" charset="0"/>
                            </a:rPr>
                            <m:t>𝐴</m:t>
                          </m:r>
                        </m:e>
                        <m:sub>
                          <m:r>
                            <a:rPr lang="it-IT" sz="2500" i="1">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r>
                                <a:rPr lang="it-IT" sz="2500" b="0" i="1" smtClean="0">
                                  <a:latin typeface="Cambria Math" panose="02040503050406030204" pitchFamily="18" charset="0"/>
                                </a:rPr>
                                <m:t>′</m:t>
                              </m:r>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r>
                            <a:rPr lang="it-IT" sz="2500" b="0" i="1" smtClean="0">
                              <a:latin typeface="Cambria Math" panose="02040503050406030204" pitchFamily="18" charset="0"/>
                            </a:rPr>
                            <m:t>′</m:t>
                          </m:r>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sup>
                              <m:r>
                                <a:rPr lang="it-IT" sz="2500" b="0" i="1" smtClean="0">
                                  <a:latin typeface="Cambria Math" panose="02040503050406030204" pitchFamily="18" charset="0"/>
                                </a:rPr>
                                <m:t>′</m:t>
                              </m:r>
                            </m:sup>
                          </m:sSup>
                        </m:e>
                      </m:d>
                      <m:d>
                        <m:dPr>
                          <m:begChr m:val="〈"/>
                          <m:endChr m:val="〉"/>
                          <m:ctrlPr>
                            <a:rPr lang="it-IT" sz="2500" b="0" i="1" smtClean="0">
                              <a:latin typeface="Cambria Math" panose="02040503050406030204" pitchFamily="18" charset="0"/>
                            </a:rPr>
                          </m:ctrlPr>
                        </m:dPr>
                        <m:e>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dirty="0" smtClean="0">
                                      <a:latin typeface="Cambria Math" panose="02040503050406030204" pitchFamily="18" charset="0"/>
                                    </a:rPr>
                                  </m:ctrlPr>
                                </m:accPr>
                                <m:e>
                                  <m:r>
                                    <a:rPr lang="it-IT" sz="2500" b="0" i="1" dirty="0" smtClean="0">
                                      <a:latin typeface="Cambria Math" panose="02040503050406030204" pitchFamily="18" charset="0"/>
                                    </a:rPr>
                                    <m:t>𝑟</m:t>
                                  </m:r>
                                </m:e>
                              </m:acc>
                            </m:e>
                          </m:d>
                          <m:r>
                            <a:rPr lang="it-IT" sz="2500" b="0" i="1" smtClean="0">
                              <a:latin typeface="Cambria Math" panose="02040503050406030204" pitchFamily="18" charset="0"/>
                            </a:rPr>
                            <m:t>,</m:t>
                          </m:r>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dirty="0" smtClean="0">
                                      <a:latin typeface="Cambria Math" panose="02040503050406030204" pitchFamily="18" charset="0"/>
                                    </a:rPr>
                                  </m:ctrlPr>
                                </m:accPr>
                                <m:e>
                                  <m:r>
                                    <a:rPr lang="it-IT" sz="2500" b="0" i="1" dirty="0" smtClean="0">
                                      <a:latin typeface="Cambria Math" panose="02040503050406030204" pitchFamily="18" charset="0"/>
                                    </a:rPr>
                                    <m:t>𝑟</m:t>
                                  </m:r>
                                </m:e>
                              </m:acc>
                              <m:r>
                                <a:rPr lang="it-IT" sz="2500" b="0" i="1" dirty="0" smtClean="0">
                                  <a:latin typeface="Cambria Math" panose="02040503050406030204" pitchFamily="18" charset="0"/>
                                </a:rPr>
                                <m:t>′</m:t>
                              </m:r>
                            </m:e>
                          </m:d>
                        </m:e>
                      </m:d>
                    </m:oMath>
                  </m:oMathPara>
                </a14:m>
                <a:endParaRPr lang="it-IT" sz="2500" b="0" i="1" dirty="0" smtClean="0">
                  <a:latin typeface="Cambria Math" panose="02040503050406030204" pitchFamily="18" charset="0"/>
                </a:endParaRPr>
              </a:p>
              <a:p>
                <a:pPr marL="0" indent="0">
                  <a:buNone/>
                </a:pPr>
                <a:endParaRPr lang="it-IT" i="1" dirty="0">
                  <a:latin typeface="Cambria Math" panose="02040503050406030204" pitchFamily="18" charset="0"/>
                </a:endParaRPr>
              </a:p>
              <a:p>
                <a:pPr marL="0" indent="0">
                  <a:buNone/>
                </a:pP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513792" y="1247665"/>
                <a:ext cx="6876764" cy="4773623"/>
              </a:xfrm>
              <a:blipFill>
                <a:blip r:embed="rId2"/>
                <a:stretch>
                  <a:fillRect l="-266" t="-1405" b="-23883"/>
                </a:stretch>
              </a:blipFill>
            </p:spPr>
            <p:txBody>
              <a:bodyPr/>
              <a:lstStyle/>
              <a:p>
                <a:r>
                  <a:rPr lang="en-US">
                    <a:noFill/>
                  </a:rPr>
                  <a:t> </a:t>
                </a:r>
              </a:p>
            </p:txBody>
          </p:sp>
        </mc:Fallback>
      </mc:AlternateContent>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548" y="1484784"/>
            <a:ext cx="4752528" cy="4207386"/>
          </a:xfrm>
          <a:prstGeom prst="rect">
            <a:avLst/>
          </a:prstGeom>
        </p:spPr>
      </p:pic>
    </p:spTree>
    <p:extLst>
      <p:ext uri="{BB962C8B-B14F-4D97-AF65-F5344CB8AC3E}">
        <p14:creationId xmlns:p14="http://schemas.microsoft.com/office/powerpoint/2010/main" val="253772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Atmospheric dispersion model – absorption coefficient</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513792" y="1247665"/>
                <a:ext cx="6876764" cy="4773623"/>
              </a:xfrm>
            </p:spPr>
            <p:txBody>
              <a:bodyPr>
                <a:normAutofit fontScale="55000" lnSpcReduction="20000"/>
              </a:bodyPr>
              <a:lstStyle/>
              <a:p>
                <a:pPr marL="0" indent="0">
                  <a:buNone/>
                </a:pPr>
                <a:r>
                  <a:rPr lang="en-US" sz="2500" dirty="0" smtClean="0"/>
                  <a:t>Fluctuations in the atmospheric </a:t>
                </a:r>
                <a:r>
                  <a:rPr lang="en-US" sz="2500" b="1" dirty="0" smtClean="0">
                    <a:solidFill>
                      <a:srgbClr val="FF0000"/>
                    </a:solidFill>
                  </a:rPr>
                  <a:t>absorption coefficient </a:t>
                </a:r>
                <a:r>
                  <a:rPr lang="en-US" sz="2500" dirty="0" smtClean="0"/>
                  <a:t>(monochromatic approach)</a:t>
                </a:r>
              </a:p>
              <a:p>
                <a:pPr marL="0" indent="0">
                  <a:lnSpc>
                    <a:spcPct val="120000"/>
                  </a:lnSpc>
                  <a:buNone/>
                </a:pPr>
                <a:r>
                  <a:rPr lang="en-US" sz="2500" dirty="0" smtClean="0"/>
                  <a:t>The atmospheric brightness temperature is given by </a:t>
                </a:r>
                <a:r>
                  <a:rPr lang="en-US" sz="2500" b="1" dirty="0" smtClean="0">
                    <a:solidFill>
                      <a:srgbClr val="FF0000"/>
                    </a:solidFill>
                  </a:rPr>
                  <a:t> </a:t>
                </a:r>
                <a14:m>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𝐵</m:t>
                        </m:r>
                      </m:sub>
                    </m:sSub>
                    <m:r>
                      <a:rPr lang="it-IT" sz="2500" b="0" i="1" smtClean="0">
                        <a:latin typeface="Cambria Math" panose="02040503050406030204" pitchFamily="18" charset="0"/>
                      </a:rPr>
                      <m:t>=</m:t>
                    </m:r>
                    <m:nary>
                      <m:naryPr>
                        <m:ctrlPr>
                          <a:rPr lang="it-IT" sz="2500" b="0" i="1" smtClean="0">
                            <a:latin typeface="Cambria Math" panose="02040503050406030204" pitchFamily="18" charset="0"/>
                          </a:rPr>
                        </m:ctrlPr>
                      </m:naryPr>
                      <m:sub>
                        <m:r>
                          <a:rPr lang="it-IT" sz="2500" b="0" i="1" smtClean="0">
                            <a:latin typeface="Cambria Math" panose="02040503050406030204" pitchFamily="18" charset="0"/>
                          </a:rPr>
                          <m:t>0</m:t>
                        </m:r>
                      </m:sub>
                      <m:sup>
                        <m:r>
                          <a:rPr lang="it-IT" sz="2500" b="0" i="1" smtClean="0">
                            <a:latin typeface="Cambria Math" panose="02040503050406030204" pitchFamily="18" charset="0"/>
                          </a:rPr>
                          <m:t>𝑅</m:t>
                        </m:r>
                      </m:sup>
                      <m:e>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𝑟</m:t>
                            </m:r>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r>
                              <a:rPr lang="it-IT" sz="2500" b="0" i="1" smtClean="0">
                                <a:latin typeface="Cambria Math" panose="02040503050406030204" pitchFamily="18" charset="0"/>
                              </a:rPr>
                              <m:t>𝑟</m:t>
                            </m:r>
                          </m:e>
                        </m:d>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𝑒</m:t>
                            </m:r>
                          </m:e>
                          <m:sup>
                            <m:r>
                              <a:rPr lang="it-IT" sz="2500" b="0" i="1" smtClean="0">
                                <a:latin typeface="Cambria Math" panose="02040503050406030204" pitchFamily="18" charset="0"/>
                              </a:rPr>
                              <m:t>−</m:t>
                            </m:r>
                            <m:r>
                              <a:rPr lang="it-IT" sz="2500" b="0" i="1" smtClean="0">
                                <a:latin typeface="Cambria Math" panose="02040503050406030204" pitchFamily="18" charset="0"/>
                              </a:rPr>
                              <m:t>𝜏</m:t>
                            </m:r>
                            <m:r>
                              <a:rPr lang="it-IT" sz="2500" b="0" i="1" smtClean="0">
                                <a:latin typeface="Cambria Math" panose="02040503050406030204" pitchFamily="18" charset="0"/>
                              </a:rPr>
                              <m:t>′</m:t>
                            </m:r>
                          </m:sup>
                        </m:sSup>
                      </m:e>
                    </m:nary>
                    <m:r>
                      <a:rPr lang="it-IT" sz="2500" b="0" i="1" smtClean="0">
                        <a:latin typeface="Cambria Math" panose="02040503050406030204" pitchFamily="18" charset="0"/>
                      </a:rPr>
                      <m:t>𝑑𝑟</m:t>
                    </m:r>
                  </m:oMath>
                </a14:m>
                <a:r>
                  <a:rPr lang="en-US" sz="2500" dirty="0" smtClean="0"/>
                  <a:t>  where</a:t>
                </a:r>
                <a:br>
                  <a:rPr lang="en-US" sz="2500" dirty="0" smtClean="0"/>
                </a:br>
                <a:r>
                  <a:rPr lang="en-US" sz="2500" dirty="0" smtClean="0"/>
                  <a:t> </a:t>
                </a:r>
                <a14:m>
                  <m:oMath xmlns:m="http://schemas.openxmlformats.org/officeDocument/2006/math">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𝜏</m:t>
                        </m:r>
                      </m:e>
                      <m:sup>
                        <m:r>
                          <a:rPr lang="it-IT" sz="2500" b="0" i="1" dirty="0" smtClean="0">
                            <a:latin typeface="Cambria Math" panose="02040503050406030204" pitchFamily="18" charset="0"/>
                          </a:rPr>
                          <m:t>′</m:t>
                        </m:r>
                      </m:sup>
                    </m:sSup>
                    <m:d>
                      <m:dPr>
                        <m:ctrlPr>
                          <a:rPr lang="it-IT" sz="2500" b="0" i="1" dirty="0" smtClean="0">
                            <a:latin typeface="Cambria Math" panose="02040503050406030204" pitchFamily="18" charset="0"/>
                          </a:rPr>
                        </m:ctrlPr>
                      </m:dPr>
                      <m:e>
                        <m:r>
                          <a:rPr lang="it-IT" sz="2500" b="0" i="1" dirty="0" smtClean="0">
                            <a:latin typeface="Cambria Math" panose="02040503050406030204" pitchFamily="18" charset="0"/>
                          </a:rPr>
                          <m:t>𝑟</m:t>
                        </m:r>
                      </m:e>
                    </m:d>
                    <m:r>
                      <a:rPr lang="it-IT" sz="2500" b="0" i="1" dirty="0" smtClean="0">
                        <a:latin typeface="Cambria Math" panose="02040503050406030204" pitchFamily="18" charset="0"/>
                      </a:rPr>
                      <m:t>=</m:t>
                    </m:r>
                    <m:nary>
                      <m:naryPr>
                        <m:ctrlPr>
                          <a:rPr lang="it-IT" sz="2500" b="0" i="1" dirty="0" smtClean="0">
                            <a:latin typeface="Cambria Math" panose="02040503050406030204" pitchFamily="18" charset="0"/>
                          </a:rPr>
                        </m:ctrlPr>
                      </m:naryPr>
                      <m:sub>
                        <m:r>
                          <a:rPr lang="it-IT" sz="2500" b="0" i="1" dirty="0" smtClean="0">
                            <a:latin typeface="Cambria Math" panose="02040503050406030204" pitchFamily="18" charset="0"/>
                          </a:rPr>
                          <m:t>0</m:t>
                        </m:r>
                      </m:sub>
                      <m:sup>
                        <m:r>
                          <a:rPr lang="it-IT" sz="2500" b="0" i="1" dirty="0" smtClean="0">
                            <a:latin typeface="Cambria Math" panose="02040503050406030204" pitchFamily="18" charset="0"/>
                          </a:rPr>
                          <m:t>𝑟</m:t>
                        </m:r>
                      </m:sup>
                      <m:e>
                        <m:r>
                          <a:rPr lang="it-IT" sz="2500" b="0" i="1" dirty="0" smtClean="0">
                            <a:latin typeface="Cambria Math" panose="02040503050406030204" pitchFamily="18" charset="0"/>
                          </a:rPr>
                          <m:t>𝛼</m:t>
                        </m:r>
                        <m:d>
                          <m:dPr>
                            <m:ctrlPr>
                              <a:rPr lang="it-IT" sz="2500" b="0" i="1" dirty="0" smtClean="0">
                                <a:latin typeface="Cambria Math" panose="02040503050406030204" pitchFamily="18" charset="0"/>
                              </a:rPr>
                            </m:ctrlPr>
                          </m:dPr>
                          <m:e>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𝑟</m:t>
                                </m:r>
                              </m:e>
                              <m:sup>
                                <m:r>
                                  <a:rPr lang="it-IT" sz="2500" b="0" i="1" dirty="0" smtClean="0">
                                    <a:latin typeface="Cambria Math" panose="02040503050406030204" pitchFamily="18" charset="0"/>
                                  </a:rPr>
                                  <m:t>′</m:t>
                                </m:r>
                              </m:sup>
                            </m:sSup>
                          </m:e>
                        </m:d>
                      </m:e>
                    </m:nary>
                    <m:r>
                      <a:rPr lang="it-IT" sz="2500" b="0" i="1" dirty="0" smtClean="0">
                        <a:latin typeface="Cambria Math" panose="02040503050406030204" pitchFamily="18" charset="0"/>
                      </a:rPr>
                      <m:t>𝑑</m:t>
                    </m:r>
                    <m:sSup>
                      <m:sSupPr>
                        <m:ctrlPr>
                          <a:rPr lang="it-IT" sz="2500" b="0" i="1" dirty="0" smtClean="0">
                            <a:latin typeface="Cambria Math" panose="02040503050406030204" pitchFamily="18" charset="0"/>
                          </a:rPr>
                        </m:ctrlPr>
                      </m:sSupPr>
                      <m:e>
                        <m:r>
                          <a:rPr lang="it-IT" sz="2500" b="0" i="1" dirty="0" smtClean="0">
                            <a:latin typeface="Cambria Math" panose="02040503050406030204" pitchFamily="18" charset="0"/>
                          </a:rPr>
                          <m:t>𝑟</m:t>
                        </m:r>
                      </m:e>
                      <m:sup>
                        <m:r>
                          <a:rPr lang="it-IT" sz="2500" b="0" i="1" dirty="0" smtClean="0">
                            <a:latin typeface="Cambria Math" panose="02040503050406030204" pitchFamily="18" charset="0"/>
                          </a:rPr>
                          <m:t>′</m:t>
                        </m:r>
                      </m:sup>
                    </m:sSup>
                    <m:r>
                      <a:rPr lang="it-IT" sz="2500" b="0" i="1" dirty="0" smtClean="0">
                        <a:latin typeface="Cambria Math" panose="02040503050406030204" pitchFamily="18" charset="0"/>
                      </a:rPr>
                      <m:t>.</m:t>
                    </m:r>
                  </m:oMath>
                </a14:m>
                <a:r>
                  <a:rPr lang="en-US" sz="2500" dirty="0" smtClean="0"/>
                  <a:t> </a:t>
                </a:r>
                <a:br>
                  <a:rPr lang="en-US" sz="2500" dirty="0" smtClean="0"/>
                </a:br>
                <a:r>
                  <a:rPr lang="en-US" sz="2500" dirty="0" smtClean="0"/>
                  <a:t>At the cm and mm wavelength it is small </a:t>
                </a:r>
                <a:r>
                  <a:rPr lang="it-IT" sz="2500" dirty="0" smtClean="0"/>
                  <a:t>(</a:t>
                </a:r>
                <a:r>
                  <a:rPr lang="it-IT" sz="2500" dirty="0" err="1" smtClean="0"/>
                  <a:t>compared</a:t>
                </a:r>
                <a:r>
                  <a:rPr lang="it-IT" sz="2500" dirty="0" smtClean="0"/>
                  <a:t> to </a:t>
                </a:r>
                <a:r>
                  <a:rPr lang="it-IT" sz="2500" dirty="0" err="1" smtClean="0"/>
                  <a:t>fluctations</a:t>
                </a:r>
                <a:r>
                  <a:rPr lang="it-IT" sz="2500" dirty="0" smtClean="0"/>
                  <a:t> in </a:t>
                </a:r>
                <a14:m>
                  <m:oMath xmlns:m="http://schemas.openxmlformats.org/officeDocument/2006/math">
                    <m:r>
                      <a:rPr lang="it-IT" sz="2500" i="1">
                        <a:latin typeface="Cambria Math" panose="02040503050406030204" pitchFamily="18" charset="0"/>
                      </a:rPr>
                      <m:t>𝛼</m:t>
                    </m:r>
                  </m:oMath>
                </a14:m>
                <a:r>
                  <a:rPr lang="it-IT" sz="2500" dirty="0" smtClean="0"/>
                  <a:t>)</a:t>
                </a:r>
                <a:r>
                  <a:rPr lang="en-US" sz="2500" dirty="0" smtClean="0"/>
                  <a:t> and we can consider it negligible</a:t>
                </a:r>
                <a:r>
                  <a:rPr lang="en-US" sz="2500" dirty="0"/>
                  <a:t>.</a:t>
                </a:r>
                <a:r>
                  <a:rPr lang="en-US" sz="2500" dirty="0" smtClean="0"/>
                  <a:t> </a:t>
                </a:r>
              </a:p>
              <a:p>
                <a:pPr lvl="1">
                  <a:buFontTx/>
                  <a:buChar char="-"/>
                </a:pPr>
                <a:r>
                  <a:rPr lang="it-IT" sz="2100" dirty="0" smtClean="0"/>
                  <a:t>The </a:t>
                </a:r>
                <a:r>
                  <a:rPr lang="en-US" sz="2100" dirty="0" smtClean="0"/>
                  <a:t>atmospheric</a:t>
                </a:r>
                <a:r>
                  <a:rPr lang="it-IT" sz="2100" dirty="0" smtClean="0"/>
                  <a:t> </a:t>
                </a:r>
                <a:r>
                  <a:rPr lang="en-US" sz="2100" dirty="0" smtClean="0"/>
                  <a:t>load increases the white noise level </a:t>
                </a:r>
                <a:r>
                  <a:rPr lang="en-US" sz="2100" dirty="0" smtClean="0">
                    <a:sym typeface="Wingdings" panose="05000000000000000000" pitchFamily="2" charset="2"/>
                  </a:rPr>
                  <a:t> increase the exposure time</a:t>
                </a:r>
                <a:endParaRPr lang="en-US" sz="2100" dirty="0" smtClean="0"/>
              </a:p>
              <a:p>
                <a:pPr lvl="1">
                  <a:buFontTx/>
                  <a:buChar char="-"/>
                </a:pPr>
                <a:r>
                  <a:rPr lang="it-IT" sz="2100" dirty="0" smtClean="0"/>
                  <a:t>The </a:t>
                </a:r>
                <a:r>
                  <a:rPr lang="it-IT" sz="2100" dirty="0" err="1" smtClean="0"/>
                  <a:t>atmospheric</a:t>
                </a:r>
                <a:r>
                  <a:rPr lang="it-IT" sz="2100" dirty="0" smtClean="0"/>
                  <a:t> </a:t>
                </a:r>
                <a:r>
                  <a:rPr lang="it-IT" sz="2100" dirty="0" err="1" smtClean="0"/>
                  <a:t>stuctures</a:t>
                </a:r>
                <a:r>
                  <a:rPr lang="it-IT" sz="2100" dirty="0" smtClean="0"/>
                  <a:t> introduce </a:t>
                </a:r>
                <a:r>
                  <a:rPr lang="it-IT" sz="2100" dirty="0" err="1" smtClean="0"/>
                  <a:t>correlated</a:t>
                </a:r>
                <a:r>
                  <a:rPr lang="it-IT" sz="2100" dirty="0" smtClean="0"/>
                  <a:t> </a:t>
                </a:r>
                <a:r>
                  <a:rPr lang="it-IT" sz="2100" dirty="0" err="1" smtClean="0"/>
                  <a:t>noise</a:t>
                </a:r>
                <a:r>
                  <a:rPr lang="en-US" sz="2100" dirty="0"/>
                  <a:t> </a:t>
                </a:r>
                <a:r>
                  <a:rPr lang="en-US" sz="2100" dirty="0" smtClean="0">
                    <a:sym typeface="Wingdings" panose="05000000000000000000" pitchFamily="2" charset="2"/>
                  </a:rPr>
                  <a:t> Atmospheric fluctuation modelling </a:t>
                </a:r>
                <a:endParaRPr lang="en-US" sz="2100" dirty="0">
                  <a:sym typeface="Wingdings" panose="05000000000000000000" pitchFamily="2" charset="2"/>
                </a:endParaRPr>
              </a:p>
              <a:p>
                <a:pPr marL="0" indent="0">
                  <a:lnSpc>
                    <a:spcPct val="120000"/>
                  </a:lnSpc>
                  <a:buNone/>
                </a:pPr>
                <a:r>
                  <a:rPr lang="en-US" sz="2500" b="0" dirty="0" smtClean="0">
                    <a:sym typeface="Wingdings" panose="05000000000000000000" pitchFamily="2" charset="2"/>
                  </a:rPr>
                  <a:t>Estimate the </a:t>
                </a:r>
                <a:r>
                  <a:rPr lang="en-US" sz="2500" dirty="0" smtClean="0">
                    <a:sym typeface="Wingdings" panose="05000000000000000000" pitchFamily="2" charset="2"/>
                  </a:rPr>
                  <a:t>antenna temperature contribution due to a small atmosphere volume</a:t>
                </a:r>
                <a:endParaRPr lang="en-US" sz="2500" dirty="0">
                  <a:sym typeface="Wingdings" panose="05000000000000000000" pitchFamily="2" charset="2"/>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𝑑𝑇</m:t>
                          </m:r>
                        </m:e>
                        <m:sub>
                          <m:r>
                            <a:rPr lang="it-IT" sz="2500" b="0" i="1" smtClean="0">
                              <a:latin typeface="Cambria Math" panose="02040503050406030204" pitchFamily="18" charset="0"/>
                            </a:rPr>
                            <m:t>𝐴</m:t>
                          </m:r>
                        </m:sub>
                      </m:sSub>
                      <m:r>
                        <a:rPr lang="it-IT" sz="2500" b="0" i="1" smtClean="0">
                          <a:latin typeface="Cambria Math" panose="02040503050406030204" pitchFamily="18" charset="0"/>
                        </a:rPr>
                        <m:t>=</m:t>
                      </m:r>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1</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𝜆</m:t>
                              </m:r>
                            </m:e>
                            <m:sup>
                              <m:r>
                                <a:rPr lang="it-IT" sz="2500" b="0" i="1" smtClean="0">
                                  <a:latin typeface="Cambria Math" panose="02040503050406030204" pitchFamily="18" charset="0"/>
                                </a:rPr>
                                <m:t>2</m:t>
                              </m:r>
                            </m:sup>
                          </m:sSup>
                        </m:den>
                      </m:f>
                      <m:r>
                        <a:rPr lang="it-IT" sz="2500" b="0" i="1" smtClean="0">
                          <a:latin typeface="Cambria Math" panose="02040503050406030204" pitchFamily="18" charset="0"/>
                        </a:rPr>
                        <m:t> </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𝐴</m:t>
                          </m:r>
                        </m:e>
                        <m:sub>
                          <m:r>
                            <a:rPr lang="it-IT" sz="2500" b="0" i="1" smtClean="0">
                              <a:latin typeface="Cambria Math" panose="02040503050406030204" pitchFamily="18" charset="0"/>
                            </a:rPr>
                            <m:t>𝑖</m:t>
                          </m:r>
                        </m:sub>
                      </m:sSub>
                      <m:d>
                        <m:dPr>
                          <m:ctrlPr>
                            <a:rPr lang="it-IT" sz="2500" b="0" i="1" smtClean="0">
                              <a:latin typeface="Cambria Math" panose="02040503050406030204" pitchFamily="18" charset="0"/>
                            </a:rPr>
                          </m:ctrlPr>
                        </m:dPr>
                        <m:e>
                          <m:sSub>
                            <m:sSubPr>
                              <m:ctrlPr>
                                <a:rPr lang="it-IT" sz="2500" b="0" i="1" smtClean="0">
                                  <a:latin typeface="Cambria Math" panose="02040503050406030204" pitchFamily="18" charset="0"/>
                                </a:rPr>
                              </m:ctrlPr>
                            </m:sSub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sub>
                              <m:r>
                                <a:rPr lang="it-IT" sz="2500" b="0" i="1" smtClean="0">
                                  <a:latin typeface="Cambria Math" panose="02040503050406030204" pitchFamily="18" charset="0"/>
                                </a:rPr>
                                <m:t>𝑠</m:t>
                              </m:r>
                            </m:sub>
                          </m:sSub>
                          <m:r>
                            <a:rPr lang="it-IT" sz="2500" b="0" i="1" smtClean="0">
                              <a:latin typeface="Cambria Math" panose="02040503050406030204" pitchFamily="18" charset="0"/>
                            </a:rPr>
                            <m:t>, </m:t>
                          </m:r>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𝑑𝑉</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𝑟</m:t>
                              </m:r>
                            </m:e>
                            <m:sup>
                              <m:r>
                                <a:rPr lang="it-IT" sz="2500" b="0" i="1" smtClean="0">
                                  <a:latin typeface="Cambria Math" panose="02040503050406030204" pitchFamily="18" charset="0"/>
                                </a:rPr>
                                <m:t>2</m:t>
                              </m:r>
                            </m:sup>
                          </m:sSup>
                        </m:den>
                      </m:f>
                    </m:oMath>
                  </m:oMathPara>
                </a14:m>
                <a:endParaRPr lang="it-IT" sz="2500" b="0" dirty="0" smtClean="0">
                  <a:latin typeface="Cambria Math" panose="02040503050406030204" pitchFamily="18" charset="0"/>
                </a:endParaRPr>
              </a:p>
              <a:p>
                <a:pPr marL="0" indent="0">
                  <a:lnSpc>
                    <a:spcPct val="120000"/>
                  </a:lnSpc>
                  <a:buNone/>
                </a:pPr>
                <a:r>
                  <a:rPr lang="it-IT" sz="2500" b="0" dirty="0" smtClean="0">
                    <a:latin typeface="+mj-lt"/>
                  </a:rPr>
                  <a:t>We can integrate </a:t>
                </a:r>
                <a:r>
                  <a:rPr lang="it-IT" sz="2500" b="0" dirty="0" err="1" smtClean="0">
                    <a:latin typeface="+mj-lt"/>
                  </a:rPr>
                  <a:t>along</a:t>
                </a:r>
                <a:r>
                  <a:rPr lang="it-IT" sz="2500" b="0" dirty="0" smtClean="0">
                    <a:latin typeface="+mj-lt"/>
                  </a:rPr>
                  <a:t> the line of </a:t>
                </a:r>
                <a:r>
                  <a:rPr lang="it-IT" sz="2500" b="0" dirty="0" err="1" smtClean="0">
                    <a:latin typeface="+mj-lt"/>
                  </a:rPr>
                  <a:t>sight</a:t>
                </a:r>
                <a:r>
                  <a:rPr lang="it-IT" sz="2500" b="0" dirty="0" smtClean="0">
                    <a:latin typeface="+mj-lt"/>
                  </a:rPr>
                  <a:t>  in </a:t>
                </a:r>
                <a:r>
                  <a:rPr lang="it-IT" sz="2500" b="0" dirty="0" err="1" smtClean="0">
                    <a:latin typeface="+mj-lt"/>
                  </a:rPr>
                  <a:t>order</a:t>
                </a:r>
                <a:r>
                  <a:rPr lang="it-IT" sz="2500" b="0" dirty="0" smtClean="0">
                    <a:latin typeface="+mj-lt"/>
                  </a:rPr>
                  <a:t> to </a:t>
                </a:r>
                <a:r>
                  <a:rPr lang="it-IT" sz="2500" b="0" dirty="0" err="1" smtClean="0">
                    <a:latin typeface="+mj-lt"/>
                  </a:rPr>
                  <a:t>obtain</a:t>
                </a:r>
                <a:r>
                  <a:rPr lang="it-IT" sz="2500" b="0" dirty="0" smtClean="0">
                    <a:latin typeface="Cambria Math" panose="02040503050406030204" pitchFamily="18" charset="0"/>
                  </a:rPr>
                  <a:t/>
                </a:r>
                <a:br>
                  <a:rPr lang="it-IT" sz="2500" b="0"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it-IT" sz="2500" b="0" i="0" smtClean="0">
                          <a:latin typeface="Cambria Math" panose="02040503050406030204" pitchFamily="18" charset="0"/>
                        </a:rPr>
                        <m:t> </m:t>
                      </m:r>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 </m:t>
                          </m:r>
                          <m:r>
                            <a:rPr lang="it-IT" sz="2500" b="0" i="1" smtClean="0">
                              <a:latin typeface="Cambria Math" panose="02040503050406030204" pitchFamily="18" charset="0"/>
                            </a:rPr>
                            <m:t>𝑇</m:t>
                          </m:r>
                        </m:e>
                        <m:sub>
                          <m:r>
                            <a:rPr lang="it-IT" sz="2500" b="0" i="1" smtClean="0">
                              <a:latin typeface="Cambria Math" panose="02040503050406030204" pitchFamily="18" charset="0"/>
                            </a:rPr>
                            <m:t>𝐴</m:t>
                          </m:r>
                        </m:sub>
                      </m:sSub>
                      <m:r>
                        <a:rPr lang="it-IT" sz="2500" b="0" i="1" smtClean="0">
                          <a:latin typeface="Cambria Math" panose="02040503050406030204" pitchFamily="18" charset="0"/>
                        </a:rPr>
                        <m:t>=</m:t>
                      </m:r>
                      <m:f>
                        <m:fPr>
                          <m:ctrlPr>
                            <a:rPr lang="it-IT" sz="2500" b="0" i="1" smtClean="0">
                              <a:latin typeface="Cambria Math" panose="02040503050406030204" pitchFamily="18" charset="0"/>
                            </a:rPr>
                          </m:ctrlPr>
                        </m:fPr>
                        <m:num>
                          <m:r>
                            <a:rPr lang="it-IT" sz="2500" b="0" i="1" smtClean="0">
                              <a:latin typeface="Cambria Math" panose="02040503050406030204" pitchFamily="18" charset="0"/>
                            </a:rPr>
                            <m:t>1</m:t>
                          </m:r>
                        </m:num>
                        <m:den>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𝜆</m:t>
                              </m:r>
                            </m:e>
                            <m:sup>
                              <m:r>
                                <a:rPr lang="it-IT" sz="2500" b="0" i="1" smtClean="0">
                                  <a:latin typeface="Cambria Math" panose="02040503050406030204" pitchFamily="18" charset="0"/>
                                </a:rPr>
                                <m:t>2</m:t>
                              </m:r>
                            </m:sup>
                          </m:sSup>
                        </m:den>
                      </m:f>
                      <m:nary>
                        <m:naryPr>
                          <m:supHide m:val="on"/>
                          <m:ctrlPr>
                            <a:rPr lang="it-IT" sz="2500" b="0" i="1" smtClean="0">
                              <a:latin typeface="Cambria Math" panose="02040503050406030204" pitchFamily="18" charset="0"/>
                            </a:rPr>
                          </m:ctrlPr>
                        </m:naryPr>
                        <m:sub>
                          <m:r>
                            <a:rPr lang="it-IT" sz="2500" b="0" i="1" smtClean="0">
                              <a:latin typeface="Cambria Math" panose="02040503050406030204" pitchFamily="18" charset="0"/>
                            </a:rPr>
                            <m:t>𝑉</m:t>
                          </m:r>
                        </m:sub>
                        <m:sup/>
                        <m:e>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𝐴</m:t>
                              </m:r>
                            </m:e>
                            <m:sub>
                              <m:r>
                                <a:rPr lang="it-IT" sz="2500" b="0" i="1" smtClean="0">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d>
                          <m:r>
                            <a:rPr lang="it-IT" sz="2500" i="1">
                              <a:latin typeface="Cambria Math" panose="02040503050406030204" pitchFamily="18" charset="0"/>
                            </a:rPr>
                            <m:t>𝛼</m:t>
                          </m:r>
                          <m:d>
                            <m:dPr>
                              <m:ctrlPr>
                                <a:rPr lang="it-IT" sz="2500" i="1">
                                  <a:latin typeface="Cambria Math" panose="02040503050406030204" pitchFamily="18" charset="0"/>
                                </a:rPr>
                              </m:ctrlPr>
                            </m:dPr>
                            <m:e>
                              <m:r>
                                <a:rPr lang="it-IT" sz="2500" i="1">
                                  <a:latin typeface="Cambria Math" panose="02040503050406030204" pitchFamily="18" charset="0"/>
                                </a:rPr>
                                <m:t>𝑟</m:t>
                              </m:r>
                            </m:e>
                          </m:d>
                          <m:sSub>
                            <m:sSubPr>
                              <m:ctrlPr>
                                <a:rPr lang="it-IT" sz="2500" b="0" i="1" smtClean="0">
                                  <a:latin typeface="Cambria Math" panose="02040503050406030204" pitchFamily="18" charset="0"/>
                                </a:rPr>
                              </m:ctrlPr>
                            </m:sSubPr>
                            <m:e>
                              <m:r>
                                <a:rPr lang="it-IT" sz="2500" i="1">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i="1">
                                  <a:latin typeface="Cambria Math" panose="02040503050406030204" pitchFamily="18" charset="0"/>
                                </a:rPr>
                              </m:ctrlPr>
                            </m:dPr>
                            <m:e>
                              <m:r>
                                <a:rPr lang="it-IT" sz="2500" i="1">
                                  <a:latin typeface="Cambria Math" panose="02040503050406030204" pitchFamily="18" charset="0"/>
                                </a:rPr>
                                <m:t>𝑟</m:t>
                              </m:r>
                            </m:e>
                          </m:d>
                        </m:e>
                      </m:nary>
                      <m:f>
                        <m:fPr>
                          <m:ctrlPr>
                            <a:rPr lang="it-IT" sz="2500" i="1">
                              <a:latin typeface="Cambria Math" panose="02040503050406030204" pitchFamily="18" charset="0"/>
                            </a:rPr>
                          </m:ctrlPr>
                        </m:fPr>
                        <m:num>
                          <m:r>
                            <a:rPr lang="it-IT" sz="2500" i="1">
                              <a:latin typeface="Cambria Math" panose="02040503050406030204" pitchFamily="18" charset="0"/>
                            </a:rPr>
                            <m:t>𝑑</m:t>
                          </m:r>
                          <m:r>
                            <m:rPr>
                              <m:sty m:val="p"/>
                            </m:rPr>
                            <a:rPr lang="it-IT" sz="2500">
                              <a:latin typeface="Cambria Math" panose="02040503050406030204" pitchFamily="18" charset="0"/>
                            </a:rPr>
                            <m:t>V</m:t>
                          </m:r>
                        </m:num>
                        <m:den>
                          <m:sSup>
                            <m:sSupPr>
                              <m:ctrlPr>
                                <a:rPr lang="it-IT" sz="2500" i="1">
                                  <a:latin typeface="Cambria Math" panose="02040503050406030204" pitchFamily="18" charset="0"/>
                                </a:rPr>
                              </m:ctrlPr>
                            </m:sSupPr>
                            <m:e>
                              <m:r>
                                <m:rPr>
                                  <m:sty m:val="p"/>
                                </m:rPr>
                                <a:rPr lang="it-IT" sz="2500">
                                  <a:latin typeface="Cambria Math" panose="02040503050406030204" pitchFamily="18" charset="0"/>
                                </a:rPr>
                                <m:t>r</m:t>
                              </m:r>
                            </m:e>
                            <m:sup>
                              <m:r>
                                <a:rPr lang="it-IT" sz="2500">
                                  <a:latin typeface="Cambria Math" panose="02040503050406030204" pitchFamily="18" charset="0"/>
                                </a:rPr>
                                <m:t>2</m:t>
                              </m:r>
                            </m:sup>
                          </m:sSup>
                        </m:den>
                      </m:f>
                    </m:oMath>
                  </m:oMathPara>
                </a14:m>
                <a:endParaRPr lang="en-US" sz="2500" dirty="0" smtClean="0"/>
              </a:p>
              <a:p>
                <a:pPr marL="0" indent="0">
                  <a:lnSpc>
                    <a:spcPct val="120000"/>
                  </a:lnSpc>
                  <a:buNone/>
                </a:pPr>
                <a:r>
                  <a:rPr lang="it-IT" sz="2500" dirty="0" smtClean="0"/>
                  <a:t>The RMS </a:t>
                </a:r>
                <a:r>
                  <a:rPr lang="it-IT" sz="2500" dirty="0" err="1" smtClean="0"/>
                  <a:t>fluctuations</a:t>
                </a:r>
                <a:endParaRPr lang="en-US" sz="2500"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it-IT" sz="2500" i="1">
                              <a:latin typeface="Cambria Math" panose="02040503050406030204" pitchFamily="18" charset="0"/>
                            </a:rPr>
                          </m:ctrlPr>
                        </m:dPr>
                        <m:e>
                          <m:sSubSup>
                            <m:sSubSupPr>
                              <m:ctrlPr>
                                <a:rPr lang="it-IT" sz="2500" i="1">
                                  <a:latin typeface="Cambria Math" panose="02040503050406030204" pitchFamily="18" charset="0"/>
                                </a:rPr>
                              </m:ctrlPr>
                            </m:sSubSupPr>
                            <m:e>
                              <m:r>
                                <a:rPr lang="it-IT" sz="2500" i="1">
                                  <a:latin typeface="Cambria Math" panose="02040503050406030204" pitchFamily="18" charset="0"/>
                                </a:rPr>
                                <m:t>𝑇</m:t>
                              </m:r>
                            </m:e>
                            <m:sub>
                              <m:r>
                                <a:rPr lang="it-IT" sz="2500" i="1">
                                  <a:latin typeface="Cambria Math" panose="02040503050406030204" pitchFamily="18" charset="0"/>
                                </a:rPr>
                                <m:t>𝐴</m:t>
                              </m:r>
                            </m:sub>
                            <m:sup>
                              <m:r>
                                <a:rPr lang="it-IT" sz="2500" i="1">
                                  <a:latin typeface="Cambria Math" panose="02040503050406030204" pitchFamily="18" charset="0"/>
                                </a:rPr>
                                <m:t>2</m:t>
                              </m:r>
                            </m:sup>
                          </m:sSubSup>
                        </m:e>
                      </m:d>
                      <m:r>
                        <a:rPr lang="it-IT" sz="2500" i="1">
                          <a:latin typeface="Cambria Math" panose="02040503050406030204" pitchFamily="18" charset="0"/>
                        </a:rPr>
                        <m:t>=</m:t>
                      </m:r>
                      <m:f>
                        <m:fPr>
                          <m:ctrlPr>
                            <a:rPr lang="it-IT" sz="2500" i="1">
                              <a:latin typeface="Cambria Math" panose="02040503050406030204" pitchFamily="18" charset="0"/>
                            </a:rPr>
                          </m:ctrlPr>
                        </m:fPr>
                        <m:num>
                          <m:r>
                            <a:rPr lang="it-IT" sz="2500" i="1">
                              <a:latin typeface="Cambria Math" panose="02040503050406030204" pitchFamily="18" charset="0"/>
                            </a:rPr>
                            <m:t>1</m:t>
                          </m:r>
                        </m:num>
                        <m:den>
                          <m:sSup>
                            <m:sSupPr>
                              <m:ctrlPr>
                                <a:rPr lang="it-IT" sz="2500" i="1">
                                  <a:latin typeface="Cambria Math" panose="02040503050406030204" pitchFamily="18" charset="0"/>
                                </a:rPr>
                              </m:ctrlPr>
                            </m:sSupPr>
                            <m:e>
                              <m:r>
                                <a:rPr lang="it-IT" sz="2500" i="1">
                                  <a:latin typeface="Cambria Math" panose="02040503050406030204" pitchFamily="18" charset="0"/>
                                </a:rPr>
                                <m:t>𝜆</m:t>
                              </m:r>
                            </m:e>
                            <m:sup>
                              <m:r>
                                <a:rPr lang="it-IT" sz="2500" b="0" i="1" smtClean="0">
                                  <a:latin typeface="Cambria Math" panose="02040503050406030204" pitchFamily="18" charset="0"/>
                                </a:rPr>
                                <m:t>4</m:t>
                              </m:r>
                            </m:sup>
                          </m:sSup>
                        </m:den>
                      </m:f>
                      <m:nary>
                        <m:naryPr>
                          <m:supHide m:val="on"/>
                          <m:ctrlPr>
                            <a:rPr lang="it-IT" sz="2500" b="0" i="1" smtClean="0">
                              <a:latin typeface="Cambria Math" panose="02040503050406030204" pitchFamily="18" charset="0"/>
                            </a:rPr>
                          </m:ctrlPr>
                        </m:naryPr>
                        <m:sub>
                          <m:r>
                            <a:rPr lang="it-IT" sz="2500" b="0" i="1" smtClean="0">
                              <a:latin typeface="Cambria Math" panose="02040503050406030204" pitchFamily="18" charset="0"/>
                            </a:rPr>
                            <m:t>𝑉</m:t>
                          </m:r>
                        </m:sub>
                        <m:sup/>
                        <m:e>
                          <m:f>
                            <m:fPr>
                              <m:ctrlPr>
                                <a:rPr lang="it-IT" sz="2500" i="1">
                                  <a:latin typeface="Cambria Math" panose="02040503050406030204" pitchFamily="18" charset="0"/>
                                </a:rPr>
                              </m:ctrlPr>
                            </m:fPr>
                            <m:num>
                              <m:r>
                                <a:rPr lang="it-IT" sz="2500" i="1">
                                  <a:latin typeface="Cambria Math" panose="02040503050406030204" pitchFamily="18" charset="0"/>
                                </a:rPr>
                                <m:t>𝑑𝑟</m:t>
                              </m:r>
                            </m:num>
                            <m:den>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2</m:t>
                                  </m:r>
                                </m:sup>
                              </m:sSup>
                            </m:den>
                          </m:f>
                        </m:e>
                      </m:nary>
                      <m:nary>
                        <m:naryPr>
                          <m:supHide m:val="on"/>
                          <m:ctrlPr>
                            <a:rPr lang="it-IT" sz="2500" b="0" i="1" smtClean="0">
                              <a:latin typeface="Cambria Math" panose="02040503050406030204" pitchFamily="18" charset="0"/>
                            </a:rPr>
                          </m:ctrlPr>
                        </m:naryPr>
                        <m:sub>
                          <m:sSup>
                            <m:sSupPr>
                              <m:ctrlPr>
                                <a:rPr lang="it-IT" sz="2500" b="0" i="1" smtClean="0">
                                  <a:latin typeface="Cambria Math" panose="02040503050406030204" pitchFamily="18" charset="0"/>
                                </a:rPr>
                              </m:ctrlPr>
                            </m:sSupPr>
                            <m:e>
                              <m:r>
                                <a:rPr lang="it-IT" sz="2500" b="0" i="1" smtClean="0">
                                  <a:latin typeface="Cambria Math" panose="02040503050406030204" pitchFamily="18" charset="0"/>
                                </a:rPr>
                                <m:t>𝑉</m:t>
                              </m:r>
                            </m:e>
                            <m:sup>
                              <m:r>
                                <a:rPr lang="it-IT" sz="2500" b="0" i="1" smtClean="0">
                                  <a:latin typeface="Cambria Math" panose="02040503050406030204" pitchFamily="18" charset="0"/>
                                </a:rPr>
                                <m:t>′</m:t>
                              </m:r>
                            </m:sup>
                          </m:sSup>
                        </m:sub>
                        <m:sup/>
                        <m:e>
                          <m:f>
                            <m:fPr>
                              <m:ctrlPr>
                                <a:rPr lang="it-IT" sz="2500" i="1">
                                  <a:latin typeface="Cambria Math" panose="02040503050406030204" pitchFamily="18" charset="0"/>
                                </a:rPr>
                              </m:ctrlPr>
                            </m:fPr>
                            <m:num>
                              <m:r>
                                <a:rPr lang="it-IT" sz="2500" i="1">
                                  <a:latin typeface="Cambria Math" panose="02040503050406030204" pitchFamily="18" charset="0"/>
                                </a:rPr>
                                <m:t>𝑑</m:t>
                              </m:r>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m:t>
                                  </m:r>
                                </m:sup>
                              </m:sSup>
                            </m:num>
                            <m:den>
                              <m:sSup>
                                <m:sSupPr>
                                  <m:ctrlPr>
                                    <a:rPr lang="it-IT" sz="2500" i="1">
                                      <a:latin typeface="Cambria Math" panose="02040503050406030204" pitchFamily="18" charset="0"/>
                                    </a:rPr>
                                  </m:ctrlPr>
                                </m:sSupPr>
                                <m:e>
                                  <m:sSup>
                                    <m:sSupPr>
                                      <m:ctrlPr>
                                        <a:rPr lang="it-IT" sz="2500" i="1">
                                          <a:latin typeface="Cambria Math" panose="02040503050406030204" pitchFamily="18" charset="0"/>
                                        </a:rPr>
                                      </m:ctrlPr>
                                    </m:sSupPr>
                                    <m:e>
                                      <m:r>
                                        <a:rPr lang="it-IT" sz="2500" i="1">
                                          <a:latin typeface="Cambria Math" panose="02040503050406030204" pitchFamily="18" charset="0"/>
                                        </a:rPr>
                                        <m:t>𝑟</m:t>
                                      </m:r>
                                    </m:e>
                                    <m:sup>
                                      <m:r>
                                        <a:rPr lang="it-IT" sz="2500" i="1">
                                          <a:latin typeface="Cambria Math" panose="02040503050406030204" pitchFamily="18" charset="0"/>
                                        </a:rPr>
                                        <m:t>′</m:t>
                                      </m:r>
                                    </m:sup>
                                  </m:sSup>
                                </m:e>
                                <m:sup>
                                  <m:r>
                                    <a:rPr lang="it-IT" sz="2500" i="1">
                                      <a:latin typeface="Cambria Math" panose="02040503050406030204" pitchFamily="18" charset="0"/>
                                    </a:rPr>
                                    <m:t>2</m:t>
                                  </m:r>
                                </m:sup>
                              </m:sSup>
                            </m:den>
                          </m:f>
                        </m:e>
                      </m:nary>
                      <m:sSub>
                        <m:sSubPr>
                          <m:ctrlPr>
                            <a:rPr lang="it-IT" sz="2500" i="1">
                              <a:latin typeface="Cambria Math" panose="02040503050406030204" pitchFamily="18" charset="0"/>
                            </a:rPr>
                          </m:ctrlPr>
                        </m:sSubPr>
                        <m:e>
                          <m:r>
                            <a:rPr lang="it-IT" sz="2500" i="1">
                              <a:latin typeface="Cambria Math" panose="02040503050406030204" pitchFamily="18" charset="0"/>
                            </a:rPr>
                            <m:t>𝐴</m:t>
                          </m:r>
                        </m:e>
                        <m:sub>
                          <m:r>
                            <a:rPr lang="it-IT" sz="2500" i="1">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e>
                      </m:d>
                      <m:sSub>
                        <m:sSubPr>
                          <m:ctrlPr>
                            <a:rPr lang="it-IT" sz="2500" i="1">
                              <a:latin typeface="Cambria Math" panose="02040503050406030204" pitchFamily="18" charset="0"/>
                            </a:rPr>
                          </m:ctrlPr>
                        </m:sSubPr>
                        <m:e>
                          <m:r>
                            <a:rPr lang="it-IT" sz="2500" i="1">
                              <a:latin typeface="Cambria Math" panose="02040503050406030204" pitchFamily="18" charset="0"/>
                            </a:rPr>
                            <m:t>𝐴</m:t>
                          </m:r>
                        </m:e>
                        <m:sub>
                          <m:r>
                            <a:rPr lang="it-IT" sz="2500" i="1">
                              <a:latin typeface="Cambria Math" panose="02040503050406030204" pitchFamily="18" charset="0"/>
                            </a:rPr>
                            <m:t>𝑖</m:t>
                          </m:r>
                        </m:sub>
                      </m:sSub>
                      <m:d>
                        <m:dPr>
                          <m:ctrlPr>
                            <a:rPr lang="it-IT" sz="2500" i="1">
                              <a:latin typeface="Cambria Math" panose="02040503050406030204" pitchFamily="18" charset="0"/>
                            </a:rPr>
                          </m:ctrlPr>
                        </m:dPr>
                        <m:e>
                          <m:sSub>
                            <m:sSubPr>
                              <m:ctrlPr>
                                <a:rPr lang="it-IT" sz="2500" i="1">
                                  <a:latin typeface="Cambria Math" panose="02040503050406030204" pitchFamily="18" charset="0"/>
                                </a:rPr>
                              </m:ctrlPr>
                            </m:sSubPr>
                            <m:e>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r>
                                <a:rPr lang="it-IT" sz="2500" b="0" i="1" smtClean="0">
                                  <a:latin typeface="Cambria Math" panose="02040503050406030204" pitchFamily="18" charset="0"/>
                                </a:rPr>
                                <m:t>′</m:t>
                              </m:r>
                            </m:e>
                            <m:sub>
                              <m:r>
                                <a:rPr lang="it-IT" sz="2500" i="1">
                                  <a:latin typeface="Cambria Math" panose="02040503050406030204" pitchFamily="18" charset="0"/>
                                </a:rPr>
                                <m:t>𝑠</m:t>
                              </m:r>
                            </m:sub>
                          </m:sSub>
                          <m:r>
                            <a:rPr lang="it-IT" sz="2500" i="1">
                              <a:latin typeface="Cambria Math" panose="02040503050406030204" pitchFamily="18" charset="0"/>
                            </a:rPr>
                            <m:t>, </m:t>
                          </m:r>
                          <m:acc>
                            <m:accPr>
                              <m:chr m:val="⃗"/>
                              <m:ctrlPr>
                                <a:rPr lang="it-IT" sz="2500" i="1">
                                  <a:latin typeface="Cambria Math" panose="02040503050406030204" pitchFamily="18" charset="0"/>
                                </a:rPr>
                              </m:ctrlPr>
                            </m:accPr>
                            <m:e>
                              <m:r>
                                <a:rPr lang="it-IT" sz="2500" i="1">
                                  <a:latin typeface="Cambria Math" panose="02040503050406030204" pitchFamily="18" charset="0"/>
                                </a:rPr>
                                <m:t>𝑟</m:t>
                              </m:r>
                            </m:e>
                          </m:acc>
                          <m:r>
                            <a:rPr lang="it-IT" sz="2500" b="0" i="1" smtClean="0">
                              <a:latin typeface="Cambria Math" panose="02040503050406030204" pitchFamily="18" charset="0"/>
                            </a:rPr>
                            <m:t>′</m:t>
                          </m:r>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d>
                      <m:sSub>
                        <m:sSubPr>
                          <m:ctrlPr>
                            <a:rPr lang="it-IT" sz="2500" b="0" i="1" smtClean="0">
                              <a:latin typeface="Cambria Math" panose="02040503050406030204" pitchFamily="18" charset="0"/>
                            </a:rPr>
                          </m:ctrlPr>
                        </m:sSubPr>
                        <m:e>
                          <m:r>
                            <a:rPr lang="it-IT" sz="2500" b="0" i="1" smtClean="0">
                              <a:latin typeface="Cambria Math" panose="02040503050406030204" pitchFamily="18" charset="0"/>
                            </a:rPr>
                            <m:t>𝑇</m:t>
                          </m:r>
                        </m:e>
                        <m:sub>
                          <m:r>
                            <a:rPr lang="it-IT" sz="2500" b="0" i="1" smtClean="0">
                              <a:latin typeface="Cambria Math" panose="02040503050406030204" pitchFamily="18" charset="0"/>
                            </a:rPr>
                            <m:t>𝑝</m:t>
                          </m:r>
                        </m:sub>
                      </m:sSub>
                      <m:d>
                        <m:dPr>
                          <m:ctrlPr>
                            <a:rPr lang="it-IT" sz="2500" b="0" i="1" smtClean="0">
                              <a:latin typeface="Cambria Math" panose="02040503050406030204" pitchFamily="18" charset="0"/>
                            </a:rPr>
                          </m:ctrlPr>
                        </m:dPr>
                        <m:e>
                          <m:sSup>
                            <m:sSupPr>
                              <m:ctrlPr>
                                <a:rPr lang="it-IT" sz="2500" b="0" i="1" smtClean="0">
                                  <a:latin typeface="Cambria Math" panose="02040503050406030204" pitchFamily="18" charset="0"/>
                                </a:rPr>
                              </m:ctrlPr>
                            </m:sSupPr>
                            <m:e>
                              <m:acc>
                                <m:accPr>
                                  <m:chr m:val="⃗"/>
                                  <m:ctrlPr>
                                    <a:rPr lang="it-IT" sz="2500" b="0" i="1" smtClean="0">
                                      <a:latin typeface="Cambria Math" panose="02040503050406030204" pitchFamily="18" charset="0"/>
                                    </a:rPr>
                                  </m:ctrlPr>
                                </m:accPr>
                                <m:e>
                                  <m:r>
                                    <a:rPr lang="it-IT" sz="2500" b="0" i="1" smtClean="0">
                                      <a:latin typeface="Cambria Math" panose="02040503050406030204" pitchFamily="18" charset="0"/>
                                    </a:rPr>
                                    <m:t>𝑟</m:t>
                                  </m:r>
                                </m:e>
                              </m:acc>
                            </m:e>
                            <m:sup>
                              <m:r>
                                <a:rPr lang="it-IT" sz="2500" b="0" i="1" smtClean="0">
                                  <a:latin typeface="Cambria Math" panose="02040503050406030204" pitchFamily="18" charset="0"/>
                                </a:rPr>
                                <m:t>′</m:t>
                              </m:r>
                            </m:sup>
                          </m:sSup>
                        </m:e>
                      </m:d>
                      <m:d>
                        <m:dPr>
                          <m:begChr m:val="〈"/>
                          <m:endChr m:val="〉"/>
                          <m:ctrlPr>
                            <a:rPr lang="it-IT" sz="2500" b="0" i="1" smtClean="0">
                              <a:latin typeface="Cambria Math" panose="02040503050406030204" pitchFamily="18" charset="0"/>
                            </a:rPr>
                          </m:ctrlPr>
                        </m:dPr>
                        <m:e>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dirty="0" smtClean="0">
                                      <a:latin typeface="Cambria Math" panose="02040503050406030204" pitchFamily="18" charset="0"/>
                                    </a:rPr>
                                  </m:ctrlPr>
                                </m:accPr>
                                <m:e>
                                  <m:r>
                                    <a:rPr lang="it-IT" sz="2500" b="0" i="1" dirty="0" smtClean="0">
                                      <a:latin typeface="Cambria Math" panose="02040503050406030204" pitchFamily="18" charset="0"/>
                                    </a:rPr>
                                    <m:t>𝑟</m:t>
                                  </m:r>
                                </m:e>
                              </m:acc>
                            </m:e>
                          </m:d>
                          <m:r>
                            <a:rPr lang="it-IT" sz="2500" b="0" i="1" smtClean="0">
                              <a:latin typeface="Cambria Math" panose="02040503050406030204" pitchFamily="18" charset="0"/>
                            </a:rPr>
                            <m:t>,</m:t>
                          </m:r>
                          <m:r>
                            <a:rPr lang="it-IT" sz="2500" b="0" i="1" smtClean="0">
                              <a:latin typeface="Cambria Math" panose="02040503050406030204" pitchFamily="18" charset="0"/>
                            </a:rPr>
                            <m:t>𝛼</m:t>
                          </m:r>
                          <m:d>
                            <m:dPr>
                              <m:ctrlPr>
                                <a:rPr lang="it-IT" sz="2500" b="0" i="1" smtClean="0">
                                  <a:latin typeface="Cambria Math" panose="02040503050406030204" pitchFamily="18" charset="0"/>
                                </a:rPr>
                              </m:ctrlPr>
                            </m:dPr>
                            <m:e>
                              <m:acc>
                                <m:accPr>
                                  <m:chr m:val="⃗"/>
                                  <m:ctrlPr>
                                    <a:rPr lang="it-IT" sz="2500" b="0" i="1" dirty="0" smtClean="0">
                                      <a:latin typeface="Cambria Math" panose="02040503050406030204" pitchFamily="18" charset="0"/>
                                    </a:rPr>
                                  </m:ctrlPr>
                                </m:accPr>
                                <m:e>
                                  <m:r>
                                    <a:rPr lang="it-IT" sz="2500" b="0" i="1" dirty="0" smtClean="0">
                                      <a:latin typeface="Cambria Math" panose="02040503050406030204" pitchFamily="18" charset="0"/>
                                    </a:rPr>
                                    <m:t>𝑟</m:t>
                                  </m:r>
                                </m:e>
                              </m:acc>
                              <m:r>
                                <a:rPr lang="it-IT" sz="2500" b="0" i="1" dirty="0" smtClean="0">
                                  <a:latin typeface="Cambria Math" panose="02040503050406030204" pitchFamily="18" charset="0"/>
                                </a:rPr>
                                <m:t>′</m:t>
                              </m:r>
                            </m:e>
                          </m:d>
                        </m:e>
                      </m:d>
                    </m:oMath>
                  </m:oMathPara>
                </a14:m>
                <a:endParaRPr lang="it-IT" sz="2500" b="0" i="1" dirty="0" smtClean="0">
                  <a:latin typeface="Cambria Math" panose="02040503050406030204" pitchFamily="18" charset="0"/>
                </a:endParaRPr>
              </a:p>
              <a:p>
                <a:pPr marL="0" indent="0">
                  <a:buNone/>
                </a:pPr>
                <a:endParaRPr lang="it-IT" i="1" dirty="0">
                  <a:latin typeface="Cambria Math" panose="02040503050406030204" pitchFamily="18" charset="0"/>
                </a:endParaRPr>
              </a:p>
              <a:p>
                <a:pPr marL="0" indent="0">
                  <a:buNone/>
                </a:pP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513792" y="1247665"/>
                <a:ext cx="6876764" cy="4773623"/>
              </a:xfrm>
              <a:blipFill>
                <a:blip r:embed="rId2"/>
                <a:stretch>
                  <a:fillRect l="-266" t="-1405" b="-23883"/>
                </a:stretch>
              </a:blipFill>
            </p:spPr>
            <p:txBody>
              <a:bodyPr/>
              <a:lstStyle/>
              <a:p>
                <a:r>
                  <a:rPr lang="en-US">
                    <a:noFill/>
                  </a:rPr>
                  <a:t> </a:t>
                </a:r>
              </a:p>
            </p:txBody>
          </p:sp>
        </mc:Fallback>
      </mc:AlternateContent>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548" y="1484784"/>
            <a:ext cx="4752528" cy="4207386"/>
          </a:xfrm>
          <a:prstGeom prst="rect">
            <a:avLst/>
          </a:prstGeom>
        </p:spPr>
      </p:pic>
      <p:sp>
        <p:nvSpPr>
          <p:cNvPr id="4" name="Ovale 3"/>
          <p:cNvSpPr/>
          <p:nvPr/>
        </p:nvSpPr>
        <p:spPr>
          <a:xfrm>
            <a:off x="3214092" y="5301208"/>
            <a:ext cx="2232248" cy="648072"/>
          </a:xfrm>
          <a:prstGeom prst="ellipse">
            <a:avLst/>
          </a:prstGeom>
          <a:noFill/>
          <a:ln w="9525"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smtClean="0"/>
          </a:p>
        </p:txBody>
      </p:sp>
      <p:sp>
        <p:nvSpPr>
          <p:cNvPr id="5" name="Ovale 4"/>
          <p:cNvSpPr/>
          <p:nvPr/>
        </p:nvSpPr>
        <p:spPr>
          <a:xfrm>
            <a:off x="5374332" y="5373216"/>
            <a:ext cx="1152128" cy="50405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err="1" smtClean="0"/>
          </a:p>
        </p:txBody>
      </p:sp>
      <p:cxnSp>
        <p:nvCxnSpPr>
          <p:cNvPr id="8" name="Connettore 2 7"/>
          <p:cNvCxnSpPr/>
          <p:nvPr/>
        </p:nvCxnSpPr>
        <p:spPr>
          <a:xfrm flipH="1">
            <a:off x="6130416" y="5049180"/>
            <a:ext cx="288032" cy="3240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p:cNvSpPr txBox="1"/>
          <p:nvPr/>
        </p:nvSpPr>
        <p:spPr>
          <a:xfrm>
            <a:off x="6480741" y="4805651"/>
            <a:ext cx="261743" cy="369332"/>
          </a:xfrm>
          <a:prstGeom prst="rect">
            <a:avLst/>
          </a:prstGeom>
          <a:noFill/>
          <a:ln>
            <a:solidFill>
              <a:schemeClr val="accent1">
                <a:lumMod val="20000"/>
                <a:lumOff val="80000"/>
              </a:schemeClr>
            </a:solidFill>
          </a:ln>
        </p:spPr>
        <p:txBody>
          <a:bodyPr wrap="square" rtlCol="0" anchor="ctr" anchorCtr="1">
            <a:spAutoFit/>
          </a:bodyPr>
          <a:lstStyle/>
          <a:p>
            <a:r>
              <a:rPr lang="it-IT" dirty="0" smtClean="0">
                <a:solidFill>
                  <a:srgbClr val="FF0000"/>
                </a:solidFill>
              </a:rPr>
              <a:t>?</a:t>
            </a:r>
            <a:endParaRPr lang="en-US" dirty="0" smtClean="0">
              <a:solidFill>
                <a:srgbClr val="FF0000"/>
              </a:solidFill>
            </a:endParaRPr>
          </a:p>
        </p:txBody>
      </p:sp>
    </p:spTree>
    <p:extLst>
      <p:ext uri="{BB962C8B-B14F-4D97-AF65-F5344CB8AC3E}">
        <p14:creationId xmlns:p14="http://schemas.microsoft.com/office/powerpoint/2010/main" val="170611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Characterizing the turbulent structure of the atmosphere </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41784" y="1175657"/>
                <a:ext cx="8316924" cy="4773623"/>
              </a:xfrm>
            </p:spPr>
            <p:txBody>
              <a:bodyPr>
                <a:normAutofit/>
              </a:bodyPr>
              <a:lstStyle/>
              <a:p>
                <a:pPr marL="0" indent="0">
                  <a:buNone/>
                </a:pPr>
                <a:r>
                  <a:rPr lang="it-IT" sz="1800" dirty="0" smtClean="0"/>
                  <a:t>The </a:t>
                </a:r>
                <a:r>
                  <a:rPr lang="it-IT" sz="1800" dirty="0" err="1" smtClean="0"/>
                  <a:t>structural</a:t>
                </a:r>
                <a:r>
                  <a:rPr lang="it-IT" sz="1800" dirty="0" smtClean="0"/>
                  <a:t> </a:t>
                </a:r>
                <a:r>
                  <a:rPr lang="it-IT" sz="1800" dirty="0" err="1" smtClean="0"/>
                  <a:t>spatial</a:t>
                </a:r>
                <a:r>
                  <a:rPr lang="it-IT" sz="1800" dirty="0" smtClean="0"/>
                  <a:t> </a:t>
                </a:r>
                <a:r>
                  <a:rPr lang="it-IT" sz="1800" dirty="0" err="1" smtClean="0"/>
                  <a:t>function</a:t>
                </a:r>
                <a:r>
                  <a:rPr lang="it-IT" sz="1800" dirty="0" smtClean="0"/>
                  <a:t> of the </a:t>
                </a:r>
                <a:r>
                  <a:rPr lang="it-IT" sz="1800" dirty="0" err="1" smtClean="0"/>
                  <a:t>refractive</a:t>
                </a:r>
                <a:r>
                  <a:rPr lang="it-IT" sz="1800" dirty="0" smtClean="0"/>
                  <a:t> </a:t>
                </a:r>
                <a:r>
                  <a:rPr lang="it-IT" sz="1800" dirty="0" err="1" smtClean="0"/>
                  <a:t>index</a:t>
                </a:r>
                <a:r>
                  <a:rPr lang="it-IT" sz="1800" dirty="0" smtClean="0"/>
                  <a:t> </a:t>
                </a:r>
                <a14:m>
                  <m:oMath xmlns:m="http://schemas.openxmlformats.org/officeDocument/2006/math">
                    <m:r>
                      <a:rPr lang="it-IT" sz="1800" b="0" i="1" smtClean="0">
                        <a:latin typeface="Cambria Math" panose="02040503050406030204" pitchFamily="18" charset="0"/>
                      </a:rPr>
                      <m:t>𝑛</m:t>
                    </m:r>
                  </m:oMath>
                </a14:m>
                <a:r>
                  <a:rPr lang="it-IT" sz="1800" dirty="0" smtClean="0"/>
                  <a:t> can be </a:t>
                </a:r>
                <a:r>
                  <a:rPr lang="it-IT" sz="1800" dirty="0" err="1" smtClean="0"/>
                  <a:t>derived</a:t>
                </a:r>
                <a:r>
                  <a:rPr lang="it-IT" sz="1800" dirty="0" smtClean="0"/>
                  <a:t> from </a:t>
                </a:r>
                <a:r>
                  <a:rPr lang="it-IT" sz="1800" dirty="0" err="1" smtClean="0"/>
                  <a:t>interferometric</a:t>
                </a:r>
                <a:r>
                  <a:rPr lang="it-IT" sz="1800" dirty="0" smtClean="0"/>
                  <a:t> </a:t>
                </a:r>
                <a:r>
                  <a:rPr lang="it-IT" sz="1800" dirty="0" err="1" smtClean="0"/>
                  <a:t>measurements</a:t>
                </a:r>
                <a:r>
                  <a:rPr lang="it-IT" sz="1800" dirty="0" smtClean="0"/>
                  <a:t>. Using the </a:t>
                </a:r>
                <a:r>
                  <a:rPr lang="it-IT" sz="1800" dirty="0" err="1" smtClean="0"/>
                  <a:t>Kolmogorov-Taylor’s</a:t>
                </a:r>
                <a:r>
                  <a:rPr lang="it-IT" sz="1800" dirty="0" smtClean="0"/>
                  <a:t> </a:t>
                </a:r>
                <a:r>
                  <a:rPr lang="it-IT" sz="1800" dirty="0" err="1" smtClean="0"/>
                  <a:t>hipotesis</a:t>
                </a:r>
                <a:endParaRPr lang="it-IT" sz="1800"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𝐷</m:t>
                          </m:r>
                        </m:e>
                        <m:sub>
                          <m:r>
                            <a:rPr lang="it-IT" sz="1800" b="0" i="1" smtClean="0">
                              <a:latin typeface="Cambria Math" panose="02040503050406030204" pitchFamily="18" charset="0"/>
                            </a:rPr>
                            <m:t>𝑛</m:t>
                          </m:r>
                        </m:sub>
                      </m:sSub>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e>
                      </m:d>
                      <m:r>
                        <a:rPr lang="it-IT" sz="1800" b="0" i="1" smtClean="0">
                          <a:latin typeface="Cambria Math" panose="02040503050406030204" pitchFamily="18" charset="0"/>
                        </a:rPr>
                        <m:t>=</m:t>
                      </m:r>
                      <m:d>
                        <m:dPr>
                          <m:begChr m:val="〈"/>
                          <m:endChr m:val="〉"/>
                          <m:ctrlPr>
                            <a:rPr lang="it-IT" sz="1800" b="0" i="1" smtClean="0">
                              <a:latin typeface="Cambria Math" panose="02040503050406030204" pitchFamily="18" charset="0"/>
                            </a:rPr>
                          </m:ctrlPr>
                        </m:dPr>
                        <m:e>
                          <m:sSup>
                            <m:sSupPr>
                              <m:ctrlPr>
                                <a:rPr lang="it-IT" sz="1800" b="0" i="1" smtClean="0">
                                  <a:latin typeface="Cambria Math" panose="02040503050406030204" pitchFamily="18" charset="0"/>
                                </a:rPr>
                              </m:ctrlPr>
                            </m:sSupPr>
                            <m:e>
                              <m:d>
                                <m:dPr>
                                  <m:begChr m:val="["/>
                                  <m:endChr m:val="]"/>
                                  <m:ctrlPr>
                                    <a:rPr lang="it-IT" sz="1800" b="0" i="1" smtClean="0">
                                      <a:latin typeface="Cambria Math" panose="02040503050406030204" pitchFamily="18" charset="0"/>
                                    </a:rPr>
                                  </m:ctrlPr>
                                </m:dPr>
                                <m:e>
                                  <m:r>
                                    <a:rPr lang="it-IT" sz="1800" b="0" i="1" smtClean="0">
                                      <a:latin typeface="Cambria Math" panose="02040503050406030204" pitchFamily="18" charset="0"/>
                                    </a:rPr>
                                    <m:t>𝑛</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e>
                                  </m:d>
                                  <m:r>
                                    <a:rPr lang="it-IT" sz="1800" b="0" i="1" smtClean="0">
                                      <a:latin typeface="Cambria Math" panose="02040503050406030204" pitchFamily="18" charset="0"/>
                                    </a:rPr>
                                    <m:t>−</m:t>
                                  </m:r>
                                  <m:r>
                                    <a:rPr lang="it-IT" sz="1800" b="0" i="1" smtClean="0">
                                      <a:latin typeface="Cambria Math" panose="02040503050406030204" pitchFamily="18" charset="0"/>
                                    </a:rPr>
                                    <m:t>𝑛</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e>
                                  </m:d>
                                </m:e>
                              </m:d>
                            </m:e>
                            <m:sup>
                              <m:r>
                                <a:rPr lang="it-IT" sz="1800" b="0" i="1" smtClean="0">
                                  <a:latin typeface="Cambria Math" panose="02040503050406030204" pitchFamily="18" charset="0"/>
                                </a:rPr>
                                <m:t>2</m:t>
                              </m:r>
                            </m:sup>
                          </m:sSup>
                        </m:e>
                      </m:d>
                      <m:r>
                        <a:rPr lang="it-IT" sz="1800" b="0" i="1" smtClean="0">
                          <a:latin typeface="Cambria Math" panose="02040503050406030204" pitchFamily="18" charset="0"/>
                        </a:rPr>
                        <m:t>=</m:t>
                      </m:r>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𝐶</m:t>
                          </m:r>
                        </m:e>
                        <m:sub>
                          <m:r>
                            <a:rPr lang="it-IT" sz="1800" b="0" i="1" smtClean="0">
                              <a:latin typeface="Cambria Math" panose="02040503050406030204" pitchFamily="18" charset="0"/>
                            </a:rPr>
                            <m:t>𝑛</m:t>
                          </m:r>
                        </m:sub>
                        <m:sup>
                          <m:r>
                            <a:rPr lang="it-IT" sz="1800" b="0" i="1" smtClean="0">
                              <a:latin typeface="Cambria Math" panose="02040503050406030204" pitchFamily="18" charset="0"/>
                            </a:rPr>
                            <m:t>2</m:t>
                          </m:r>
                        </m:sup>
                      </m:sSubSup>
                      <m:d>
                        <m:dPr>
                          <m:ctrlPr>
                            <a:rPr lang="it-IT" sz="1800" b="0" i="1" smtClean="0">
                              <a:latin typeface="Cambria Math" panose="02040503050406030204" pitchFamily="18" charset="0"/>
                            </a:rPr>
                          </m:ctrlPr>
                        </m:dPr>
                        <m:e>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r>
                                    <a:rPr lang="it-IT" sz="1800" b="0" i="1" smtClean="0">
                                      <a:latin typeface="Cambria Math" panose="02040503050406030204" pitchFamily="18" charset="0"/>
                                    </a:rPr>
                                    <m:t>+</m:t>
                                  </m:r>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num>
                            <m:den>
                              <m:r>
                                <a:rPr lang="it-IT" sz="1800" b="0" i="1" smtClean="0">
                                  <a:latin typeface="Cambria Math" panose="02040503050406030204" pitchFamily="18" charset="0"/>
                                </a:rPr>
                                <m:t>2</m:t>
                              </m:r>
                            </m:den>
                          </m:f>
                          <m:r>
                            <a:rPr lang="it-IT" sz="1800" b="0" i="1" smtClean="0">
                              <a:latin typeface="Cambria Math" panose="02040503050406030204" pitchFamily="18" charset="0"/>
                            </a:rPr>
                            <m:t> </m:t>
                          </m:r>
                        </m:e>
                      </m:d>
                      <m:sSup>
                        <m:sSupPr>
                          <m:ctrlPr>
                            <a:rPr lang="it-IT" sz="1800" b="0" i="1" smtClean="0">
                              <a:latin typeface="Cambria Math" panose="02040503050406030204" pitchFamily="18" charset="0"/>
                            </a:rPr>
                          </m:ctrlPr>
                        </m:sSupPr>
                        <m:e>
                          <m:d>
                            <m:dPr>
                              <m:begChr m:val="|"/>
                              <m:endChr m:val="|"/>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e>
                          </m:d>
                        </m:e>
                        <m:sup>
                          <m:r>
                            <a:rPr lang="it-IT" sz="1800" b="0" i="1" smtClean="0">
                              <a:latin typeface="Cambria Math" panose="02040503050406030204" pitchFamily="18" charset="0"/>
                            </a:rPr>
                            <m:t>2/3</m:t>
                          </m:r>
                        </m:sup>
                      </m:sSup>
                      <m:r>
                        <a:rPr lang="it-IT" sz="1800" b="0" i="1" smtClean="0">
                          <a:latin typeface="Cambria Math" panose="02040503050406030204" pitchFamily="18" charset="0"/>
                        </a:rPr>
                        <m:t>,</m:t>
                      </m:r>
                    </m:oMath>
                  </m:oMathPara>
                </a14:m>
                <a:endParaRPr lang="it-IT" sz="1800" b="0" dirty="0" smtClean="0"/>
              </a:p>
              <a:p>
                <a:pPr marL="0" indent="0">
                  <a:buNone/>
                </a:pPr>
                <a:r>
                  <a:rPr lang="it-IT" sz="1800" dirty="0" err="1"/>
                  <a:t>t</a:t>
                </a:r>
                <a:r>
                  <a:rPr lang="it-IT" sz="1800" dirty="0" err="1" smtClean="0"/>
                  <a:t>hat</a:t>
                </a:r>
                <a:r>
                  <a:rPr lang="it-IT" sz="1800" dirty="0" smtClean="0"/>
                  <a:t> </a:t>
                </a:r>
                <a:r>
                  <a:rPr lang="it-IT" sz="1800" dirty="0" err="1" smtClean="0"/>
                  <a:t>it</a:t>
                </a:r>
                <a:r>
                  <a:rPr lang="it-IT" sz="1800" dirty="0" smtClean="0"/>
                  <a:t> </a:t>
                </a:r>
                <a:r>
                  <a:rPr lang="it-IT" sz="1800" dirty="0" err="1" smtClean="0"/>
                  <a:t>is</a:t>
                </a:r>
                <a:r>
                  <a:rPr lang="it-IT" sz="1800" dirty="0" smtClean="0"/>
                  <a:t> </a:t>
                </a:r>
                <a:r>
                  <a:rPr lang="it-IT" sz="1800" dirty="0" err="1" smtClean="0"/>
                  <a:t>true</a:t>
                </a:r>
                <a:r>
                  <a:rPr lang="it-IT" sz="1800" dirty="0" smtClean="0"/>
                  <a:t> for </a:t>
                </a:r>
                <a14:m>
                  <m:oMath xmlns:m="http://schemas.openxmlformats.org/officeDocument/2006/math">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𝑙</m:t>
                        </m:r>
                      </m:e>
                      <m:sub>
                        <m:r>
                          <a:rPr lang="it-IT" sz="1800" b="0" i="1" smtClean="0">
                            <a:latin typeface="Cambria Math" panose="02040503050406030204" pitchFamily="18" charset="0"/>
                          </a:rPr>
                          <m:t>0</m:t>
                        </m:r>
                      </m:sub>
                    </m:sSub>
                    <m:r>
                      <a:rPr lang="it-IT" sz="1800" b="0" i="1" smtClean="0">
                        <a:latin typeface="Cambria Math" panose="02040503050406030204" pitchFamily="18" charset="0"/>
                      </a:rPr>
                      <m:t>≪</m:t>
                    </m:r>
                    <m:sSup>
                      <m:sSupPr>
                        <m:ctrlPr>
                          <a:rPr lang="it-IT" sz="1800" b="0" i="1" smtClean="0">
                            <a:latin typeface="Cambria Math" panose="02040503050406030204" pitchFamily="18" charset="0"/>
                          </a:rPr>
                        </m:ctrlPr>
                      </m:sSupPr>
                      <m:e>
                        <m:d>
                          <m:dPr>
                            <m:begChr m:val="|"/>
                            <m:endChr m:val="|"/>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e>
                        </m:d>
                      </m:e>
                      <m:sup>
                        <m:r>
                          <a:rPr lang="it-IT" sz="1800" b="0" i="1" smtClean="0">
                            <a:latin typeface="Cambria Math" panose="02040503050406030204" pitchFamily="18" charset="0"/>
                          </a:rPr>
                          <m:t>2/3</m:t>
                        </m:r>
                      </m:sup>
                    </m:sSup>
                    <m:r>
                      <a:rPr lang="it-IT" sz="1800" b="0" i="1" smtClean="0">
                        <a:latin typeface="Cambria Math" panose="02040503050406030204" pitchFamily="18" charset="0"/>
                      </a:rPr>
                      <m:t>≪</m:t>
                    </m:r>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𝐿</m:t>
                        </m:r>
                      </m:e>
                      <m:sub>
                        <m:r>
                          <a:rPr lang="it-IT" sz="1800" b="0" i="1" smtClean="0">
                            <a:latin typeface="Cambria Math" panose="02040503050406030204" pitchFamily="18" charset="0"/>
                          </a:rPr>
                          <m:t>0</m:t>
                        </m:r>
                      </m:sub>
                    </m:sSub>
                  </m:oMath>
                </a14:m>
                <a:r>
                  <a:rPr lang="it-IT" sz="1800" b="0" dirty="0" smtClean="0"/>
                  <a:t>, and </a:t>
                </a:r>
                <a14:m>
                  <m:oMath xmlns:m="http://schemas.openxmlformats.org/officeDocument/2006/math">
                    <m:sSub>
                      <m:sSubPr>
                        <m:ctrlPr>
                          <a:rPr lang="it-IT" sz="1800" b="0" i="1" dirty="0" smtClean="0">
                            <a:latin typeface="Cambria Math" panose="02040503050406030204" pitchFamily="18" charset="0"/>
                          </a:rPr>
                        </m:ctrlPr>
                      </m:sSubPr>
                      <m:e>
                        <m:r>
                          <a:rPr lang="it-IT" sz="1800" b="0" i="1" dirty="0" smtClean="0">
                            <a:latin typeface="Cambria Math" panose="02040503050406030204" pitchFamily="18" charset="0"/>
                          </a:rPr>
                          <m:t>𝑙</m:t>
                        </m:r>
                      </m:e>
                      <m:sub>
                        <m:r>
                          <a:rPr lang="it-IT" sz="1800" b="0" i="1" dirty="0" smtClean="0">
                            <a:latin typeface="Cambria Math" panose="02040503050406030204" pitchFamily="18" charset="0"/>
                          </a:rPr>
                          <m:t>0</m:t>
                        </m:r>
                      </m:sub>
                    </m:sSub>
                  </m:oMath>
                </a14:m>
                <a:r>
                  <a:rPr lang="it-IT" sz="1800" b="0" dirty="0" smtClean="0"/>
                  <a:t> and </a:t>
                </a:r>
                <a14:m>
                  <m:oMath xmlns:m="http://schemas.openxmlformats.org/officeDocument/2006/math">
                    <m:sSub>
                      <m:sSubPr>
                        <m:ctrlPr>
                          <a:rPr lang="it-IT" sz="1800" b="0" i="1" dirty="0" smtClean="0">
                            <a:latin typeface="Cambria Math" panose="02040503050406030204" pitchFamily="18" charset="0"/>
                          </a:rPr>
                        </m:ctrlPr>
                      </m:sSubPr>
                      <m:e>
                        <m:r>
                          <a:rPr lang="it-IT" sz="1800" b="0" i="1" dirty="0" smtClean="0">
                            <a:latin typeface="Cambria Math" panose="02040503050406030204" pitchFamily="18" charset="0"/>
                          </a:rPr>
                          <m:t>𝐿</m:t>
                        </m:r>
                      </m:e>
                      <m:sub>
                        <m:r>
                          <a:rPr lang="it-IT" sz="1800" b="0" i="1" dirty="0" smtClean="0">
                            <a:latin typeface="Cambria Math" panose="02040503050406030204" pitchFamily="18" charset="0"/>
                          </a:rPr>
                          <m:t>0</m:t>
                        </m:r>
                      </m:sub>
                    </m:sSub>
                  </m:oMath>
                </a14:m>
                <a:r>
                  <a:rPr lang="it-IT" sz="1800" b="0" dirty="0" smtClean="0"/>
                  <a:t> are the </a:t>
                </a:r>
                <a:r>
                  <a:rPr lang="it-IT" sz="1800" b="0" dirty="0" err="1" smtClean="0"/>
                  <a:t>inner</a:t>
                </a:r>
                <a:r>
                  <a:rPr lang="it-IT" sz="1800" b="0" dirty="0" smtClean="0"/>
                  <a:t> and </a:t>
                </a:r>
                <a:r>
                  <a:rPr lang="it-IT" sz="1800" b="0" dirty="0" err="1" smtClean="0"/>
                  <a:t>outer</a:t>
                </a:r>
                <a:r>
                  <a:rPr lang="it-IT" sz="1800" b="0" dirty="0" smtClean="0"/>
                  <a:t> </a:t>
                </a:r>
                <a:r>
                  <a:rPr lang="it-IT" sz="1800" b="0" dirty="0" err="1" smtClean="0"/>
                  <a:t>distance</a:t>
                </a:r>
                <a:r>
                  <a:rPr lang="it-IT" sz="1800" b="0" dirty="0" smtClean="0"/>
                  <a:t> scale, </a:t>
                </a:r>
                <a:r>
                  <a:rPr lang="it-IT" sz="1800" b="0" dirty="0" err="1" smtClean="0"/>
                  <a:t>which</a:t>
                </a:r>
                <a:r>
                  <a:rPr lang="it-IT" sz="1800" b="0" dirty="0" smtClean="0"/>
                  <a:t> the 2/3 </a:t>
                </a:r>
                <a:r>
                  <a:rPr lang="it-IT" sz="1800" b="0" dirty="0" err="1" smtClean="0"/>
                  <a:t>index</a:t>
                </a:r>
                <a:r>
                  <a:rPr lang="it-IT" sz="1800" b="0" dirty="0" smtClean="0"/>
                  <a:t> law </a:t>
                </a:r>
                <a:r>
                  <a:rPr lang="it-IT" sz="1800" b="0" dirty="0" err="1" smtClean="0"/>
                  <a:t>holds</a:t>
                </a:r>
                <a:r>
                  <a:rPr lang="it-IT" sz="1800" dirty="0" smtClean="0"/>
                  <a:t>.</a:t>
                </a:r>
              </a:p>
              <a:p>
                <a:pPr marL="0" indent="0">
                  <a:buNone/>
                </a:pPr>
                <a:r>
                  <a:rPr lang="it-IT" sz="1800" dirty="0" smtClean="0"/>
                  <a:t>The </a:t>
                </a:r>
                <a:r>
                  <a:rPr lang="it-IT" sz="1800" dirty="0" err="1" smtClean="0"/>
                  <a:t>amplidute</a:t>
                </a:r>
                <a:r>
                  <a:rPr lang="it-IT" sz="1800" dirty="0" smtClean="0"/>
                  <a:t> of the </a:t>
                </a:r>
                <a:r>
                  <a:rPr lang="it-IT" sz="1800" dirty="0" err="1" smtClean="0"/>
                  <a:t>turbulent</a:t>
                </a:r>
                <a:r>
                  <a:rPr lang="it-IT" sz="1800" dirty="0" smtClean="0"/>
                  <a:t> </a:t>
                </a:r>
                <a:r>
                  <a:rPr lang="it-IT" sz="1800" dirty="0" err="1" smtClean="0"/>
                  <a:t>fluctuations</a:t>
                </a:r>
                <a:r>
                  <a:rPr lang="it-IT" sz="1800" dirty="0" smtClean="0"/>
                  <a:t> </a:t>
                </a:r>
                <a:r>
                  <a:rPr lang="it-IT" sz="1800" dirty="0" err="1" smtClean="0"/>
                  <a:t>depend</a:t>
                </a:r>
                <a:r>
                  <a:rPr lang="it-IT" sz="1800" dirty="0" smtClean="0"/>
                  <a:t> on the water </a:t>
                </a:r>
                <a:r>
                  <a:rPr lang="it-IT" sz="1800" dirty="0" err="1" smtClean="0"/>
                  <a:t>vapor</a:t>
                </a:r>
                <a:endParaRPr lang="it-IT" sz="1800" dirty="0" smtClean="0"/>
              </a:p>
              <a:p>
                <a:pPr marL="0" indent="0">
                  <a:buNone/>
                </a:pPr>
                <a:endParaRPr lang="it-IT" sz="1800" dirty="0" smtClean="0"/>
              </a:p>
              <a:p>
                <a:pPr marL="0" indent="0">
                  <a:buNone/>
                </a:pPr>
                <a14:m>
                  <m:oMathPara xmlns:m="http://schemas.openxmlformats.org/officeDocument/2006/math">
                    <m:oMathParaPr>
                      <m:jc m:val="centerGroup"/>
                    </m:oMathParaPr>
                    <m:oMath xmlns:m="http://schemas.openxmlformats.org/officeDocument/2006/math">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𝐶</m:t>
                          </m:r>
                        </m:e>
                        <m:sub>
                          <m:r>
                            <a:rPr lang="it-IT" sz="1800" b="0" i="1" smtClean="0">
                              <a:latin typeface="Cambria Math" panose="02040503050406030204" pitchFamily="18" charset="0"/>
                            </a:rPr>
                            <m:t>𝑛</m:t>
                          </m:r>
                        </m:sub>
                        <m:sup>
                          <m:r>
                            <a:rPr lang="it-IT" sz="1800" b="0" i="1" smtClean="0">
                              <a:latin typeface="Cambria Math" panose="02040503050406030204" pitchFamily="18" charset="0"/>
                            </a:rPr>
                            <m:t>2</m:t>
                          </m:r>
                        </m:sup>
                      </m:sSubSup>
                      <m:d>
                        <m:dPr>
                          <m:ctrlPr>
                            <a:rPr lang="it-IT" sz="1800" b="0" i="1" smtClean="0">
                              <a:latin typeface="Cambria Math" panose="02040503050406030204" pitchFamily="18" charset="0"/>
                            </a:rPr>
                          </m:ctrlPr>
                        </m:dPr>
                        <m:e>
                          <m:f>
                            <m:fPr>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𝑟</m:t>
                                      </m:r>
                                    </m:e>
                                    <m:sub>
                                      <m:r>
                                        <a:rPr lang="it-IT" sz="1800" b="0" i="1" smtClean="0">
                                          <a:latin typeface="Cambria Math" panose="02040503050406030204" pitchFamily="18" charset="0"/>
                                        </a:rPr>
                                        <m:t>1</m:t>
                                      </m:r>
                                    </m:sub>
                                  </m:sSub>
                                  <m:r>
                                    <a:rPr lang="it-IT" sz="1800" b="0" i="1" smtClean="0">
                                      <a:latin typeface="Cambria Math" panose="02040503050406030204" pitchFamily="18" charset="0"/>
                                    </a:rPr>
                                    <m:t>+</m:t>
                                  </m:r>
                                  <m:r>
                                    <a:rPr lang="it-IT" sz="1800" b="0" i="1" smtClean="0">
                                      <a:latin typeface="Cambria Math" panose="02040503050406030204" pitchFamily="18" charset="0"/>
                                    </a:rPr>
                                    <m:t>𝑟</m:t>
                                  </m:r>
                                </m:e>
                                <m:sub>
                                  <m:r>
                                    <a:rPr lang="it-IT" sz="1800" b="0" i="1" smtClean="0">
                                      <a:latin typeface="Cambria Math" panose="02040503050406030204" pitchFamily="18" charset="0"/>
                                    </a:rPr>
                                    <m:t>2</m:t>
                                  </m:r>
                                </m:sub>
                              </m:sSub>
                            </m:num>
                            <m:den>
                              <m:r>
                                <a:rPr lang="it-IT" sz="1800" b="0" i="1" smtClean="0">
                                  <a:latin typeface="Cambria Math" panose="02040503050406030204" pitchFamily="18" charset="0"/>
                                </a:rPr>
                                <m:t>2</m:t>
                              </m:r>
                            </m:den>
                          </m:f>
                        </m:e>
                      </m:d>
                      <m:r>
                        <a:rPr lang="it-IT" sz="1800" b="0" i="1" smtClean="0">
                          <a:latin typeface="Cambria Math" panose="02040503050406030204" pitchFamily="18" charset="0"/>
                        </a:rPr>
                        <m:t>=</m:t>
                      </m:r>
                      <m:r>
                        <a:rPr lang="it-IT" sz="1800" b="0" i="1" smtClean="0">
                          <a:latin typeface="Cambria Math" panose="02040503050406030204" pitchFamily="18" charset="0"/>
                        </a:rPr>
                        <m:t>𝑎</m:t>
                      </m:r>
                      <m:r>
                        <a:rPr lang="it-IT" sz="1800" b="0" i="1" smtClean="0">
                          <a:latin typeface="Cambria Math" panose="02040503050406030204" pitchFamily="18" charset="0"/>
                        </a:rPr>
                        <m:t>⋅</m:t>
                      </m:r>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𝐿</m:t>
                          </m:r>
                        </m:e>
                        <m:sub>
                          <m:r>
                            <a:rPr lang="it-IT" sz="1800" b="0" i="1" smtClean="0">
                              <a:latin typeface="Cambria Math" panose="02040503050406030204" pitchFamily="18" charset="0"/>
                            </a:rPr>
                            <m:t>0</m:t>
                          </m:r>
                        </m:sub>
                        <m:sup>
                          <m:r>
                            <a:rPr lang="it-IT" sz="1800" b="0" i="1" smtClean="0">
                              <a:latin typeface="Cambria Math" panose="02040503050406030204" pitchFamily="18" charset="0"/>
                            </a:rPr>
                            <m:t>4/3</m:t>
                          </m:r>
                        </m:sup>
                      </m:sSubSup>
                      <m:d>
                        <m:dPr>
                          <m:ctrlPr>
                            <a:rPr lang="it-IT" sz="1800" b="0" i="1" smtClean="0">
                              <a:latin typeface="Cambria Math" panose="02040503050406030204" pitchFamily="18" charset="0"/>
                            </a:rPr>
                          </m:ctrlPr>
                        </m:dPr>
                        <m:e>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𝑑𝑛</m:t>
                              </m:r>
                            </m:num>
                            <m:den>
                              <m:r>
                                <a:rPr lang="it-IT" sz="1800" b="0" i="1" smtClean="0">
                                  <a:latin typeface="Cambria Math" panose="02040503050406030204" pitchFamily="18" charset="0"/>
                                </a:rPr>
                                <m:t>𝑑𝑞</m:t>
                              </m:r>
                            </m:den>
                          </m:f>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𝑑𝑞</m:t>
                              </m:r>
                            </m:num>
                            <m:den>
                              <m:r>
                                <a:rPr lang="it-IT" sz="1800" b="0" i="1" smtClean="0">
                                  <a:latin typeface="Cambria Math" panose="02040503050406030204" pitchFamily="18" charset="0"/>
                                </a:rPr>
                                <m:t>𝑑𝑧</m:t>
                              </m:r>
                            </m:den>
                          </m:f>
                          <m:r>
                            <a:rPr lang="it-IT" sz="1800" b="0" i="1" smtClean="0">
                              <a:latin typeface="Cambria Math" panose="02040503050406030204" pitchFamily="18" charset="0"/>
                            </a:rPr>
                            <m:t> </m:t>
                          </m:r>
                        </m:e>
                      </m:d>
                      <m:r>
                        <a:rPr lang="it-IT" sz="1800" b="0" i="1" smtClean="0">
                          <a:latin typeface="Cambria Math" panose="02040503050406030204" pitchFamily="18" charset="0"/>
                        </a:rPr>
                        <m:t>∝</m:t>
                      </m:r>
                      <m:sSubSup>
                        <m:sSubSupPr>
                          <m:ctrlPr>
                            <a:rPr lang="it-IT" sz="1800" b="0" i="1" smtClean="0">
                              <a:latin typeface="Cambria Math" panose="02040503050406030204" pitchFamily="18" charset="0"/>
                            </a:rPr>
                          </m:ctrlPr>
                        </m:sSubSupPr>
                        <m:e>
                          <m:r>
                            <a:rPr lang="it-IT" sz="1800" b="0" i="1" smtClean="0">
                              <a:latin typeface="Cambria Math" panose="02040503050406030204" pitchFamily="18" charset="0"/>
                            </a:rPr>
                            <m:t>𝐶</m:t>
                          </m:r>
                        </m:e>
                        <m:sub>
                          <m:r>
                            <a:rPr lang="it-IT" sz="1800" b="0" i="1" smtClean="0">
                              <a:latin typeface="Cambria Math" panose="02040503050406030204" pitchFamily="18" charset="0"/>
                            </a:rPr>
                            <m:t>0</m:t>
                          </m:r>
                        </m:sub>
                        <m:sup>
                          <m:r>
                            <a:rPr lang="it-IT" sz="1800" b="0" i="1" smtClean="0">
                              <a:latin typeface="Cambria Math" panose="02040503050406030204" pitchFamily="18" charset="0"/>
                            </a:rPr>
                            <m:t>2</m:t>
                          </m:r>
                        </m:sup>
                      </m:sSubSup>
                      <m:func>
                        <m:funcPr>
                          <m:ctrlPr>
                            <a:rPr lang="it-IT" sz="1800" b="0" i="1" smtClean="0">
                              <a:latin typeface="Cambria Math" panose="02040503050406030204" pitchFamily="18" charset="0"/>
                            </a:rPr>
                          </m:ctrlPr>
                        </m:funcPr>
                        <m:fName>
                          <m:r>
                            <m:rPr>
                              <m:sty m:val="p"/>
                            </m:rPr>
                            <a:rPr lang="it-IT" sz="1800" b="0" i="0" smtClean="0">
                              <a:latin typeface="Cambria Math" panose="02040503050406030204" pitchFamily="18" charset="0"/>
                            </a:rPr>
                            <m:t>exp</m:t>
                          </m:r>
                        </m:fName>
                        <m:e>
                          <m:d>
                            <m:dPr>
                              <m:ctrlPr>
                                <a:rPr lang="it-IT" sz="1800" b="0" i="1" smtClean="0">
                                  <a:latin typeface="Cambria Math" panose="02040503050406030204" pitchFamily="18" charset="0"/>
                                </a:rPr>
                              </m:ctrlPr>
                            </m:dPr>
                            <m:e>
                              <m:r>
                                <a:rPr lang="it-IT" sz="1800" b="0" i="1" smtClean="0">
                                  <a:latin typeface="Cambria Math" panose="02040503050406030204" pitchFamily="18" charset="0"/>
                                </a:rPr>
                                <m:t>−</m:t>
                              </m:r>
                              <m:f>
                                <m:fPr>
                                  <m:ctrlPr>
                                    <a:rPr lang="it-IT" sz="1800" b="0" i="1" smtClean="0">
                                      <a:latin typeface="Cambria Math" panose="02040503050406030204" pitchFamily="18" charset="0"/>
                                    </a:rPr>
                                  </m:ctrlPr>
                                </m:fPr>
                                <m:num>
                                  <m:r>
                                    <a:rPr lang="it-IT" sz="1800" b="0" i="1" smtClean="0">
                                      <a:latin typeface="Cambria Math" panose="02040503050406030204" pitchFamily="18" charset="0"/>
                                    </a:rPr>
                                    <m:t>𝑧</m:t>
                                  </m:r>
                                </m:num>
                                <m:den>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𝑧</m:t>
                                      </m:r>
                                    </m:e>
                                    <m:sub>
                                      <m:r>
                                        <a:rPr lang="it-IT" sz="1800" b="0" i="1" smtClean="0">
                                          <a:latin typeface="Cambria Math" panose="02040503050406030204" pitchFamily="18" charset="0"/>
                                        </a:rPr>
                                        <m:t>0</m:t>
                                      </m:r>
                                    </m:sub>
                                  </m:sSub>
                                </m:den>
                              </m:f>
                            </m:e>
                          </m:d>
                        </m:e>
                      </m:func>
                    </m:oMath>
                  </m:oMathPara>
                </a14:m>
                <a:endParaRPr lang="it-IT" sz="1800" b="0" dirty="0" smtClean="0"/>
              </a:p>
              <a:p>
                <a:pPr marL="0" indent="0">
                  <a:buNone/>
                </a:pPr>
                <a:r>
                  <a:rPr lang="it-IT" sz="1800" dirty="0" err="1" smtClean="0"/>
                  <a:t>Where</a:t>
                </a:r>
                <a:r>
                  <a:rPr lang="it-IT" sz="1800" dirty="0" smtClean="0"/>
                  <a:t> </a:t>
                </a:r>
                <a14:m>
                  <m:oMath xmlns:m="http://schemas.openxmlformats.org/officeDocument/2006/math">
                    <m:r>
                      <a:rPr lang="it-IT" sz="1800" i="1" dirty="0" smtClean="0">
                        <a:latin typeface="Cambria Math" panose="02040503050406030204" pitchFamily="18" charset="0"/>
                      </a:rPr>
                      <m:t>𝑞</m:t>
                    </m:r>
                  </m:oMath>
                </a14:m>
                <a:r>
                  <a:rPr lang="en-US" sz="1800" dirty="0" smtClean="0"/>
                  <a:t> is the specific humidity and it depends only on </a:t>
                </a:r>
                <a14:m>
                  <m:oMath xmlns:m="http://schemas.openxmlformats.org/officeDocument/2006/math">
                    <m:r>
                      <a:rPr lang="en-US" sz="1800" i="1" dirty="0" smtClean="0">
                        <a:latin typeface="Cambria Math" panose="02040503050406030204" pitchFamily="18" charset="0"/>
                      </a:rPr>
                      <m:t>𝑧</m:t>
                    </m:r>
                    <m:r>
                      <a:rPr lang="it-IT" sz="1800" b="0" i="0" dirty="0" smtClean="0">
                        <a:latin typeface="Cambria Math" panose="02040503050406030204" pitchFamily="18" charset="0"/>
                      </a:rPr>
                      <m:t>.</m:t>
                    </m:r>
                  </m:oMath>
                </a14:m>
                <a:r>
                  <a:rPr lang="en-US" sz="1800" dirty="0" smtClean="0"/>
                  <a:t> The exponential pattern is a good model, and it comes down to direct measurements. </a:t>
                </a:r>
                <a:endParaRPr lang="it-IT" sz="1800" dirty="0" smtClean="0"/>
              </a:p>
              <a:p>
                <a:pPr marL="0" indent="0">
                  <a:buNone/>
                </a:pPr>
                <a:r>
                  <a:rPr lang="it-IT" sz="1800" dirty="0" smtClean="0"/>
                  <a:t>At the </a:t>
                </a:r>
                <a:r>
                  <a:rPr lang="it-IT" sz="1800" dirty="0" err="1" smtClean="0"/>
                  <a:t>same</a:t>
                </a:r>
                <a:r>
                  <a:rPr lang="it-IT" sz="1800" dirty="0" smtClean="0"/>
                  <a:t> way, </a:t>
                </a:r>
                <a:r>
                  <a:rPr lang="it-IT" sz="1800" dirty="0" err="1" smtClean="0"/>
                  <a:t>these</a:t>
                </a:r>
                <a:r>
                  <a:rPr lang="it-IT" sz="1800" dirty="0" smtClean="0"/>
                  <a:t> </a:t>
                </a:r>
                <a:r>
                  <a:rPr lang="it-IT" sz="1800" dirty="0" err="1" smtClean="0"/>
                  <a:t>results</a:t>
                </a:r>
                <a:r>
                  <a:rPr lang="it-IT" sz="1800" dirty="0" smtClean="0"/>
                  <a:t> can be </a:t>
                </a:r>
                <a:r>
                  <a:rPr lang="it-IT" sz="1800" dirty="0" err="1" smtClean="0"/>
                  <a:t>used</a:t>
                </a:r>
                <a:r>
                  <a:rPr lang="it-IT" sz="1800" dirty="0" smtClean="0"/>
                  <a:t> </a:t>
                </a:r>
                <a:r>
                  <a:rPr lang="it-IT" sz="1800" dirty="0" err="1" smtClean="0"/>
                  <a:t>also</a:t>
                </a:r>
                <a:r>
                  <a:rPr lang="it-IT" sz="1800" dirty="0" smtClean="0"/>
                  <a:t> </a:t>
                </a:r>
                <a:r>
                  <a:rPr lang="it-IT" sz="1700" dirty="0" smtClean="0"/>
                  <a:t>to </a:t>
                </a:r>
                <a:r>
                  <a:rPr lang="it-IT" sz="1700" dirty="0" err="1" smtClean="0"/>
                  <a:t>build</a:t>
                </a:r>
                <a:r>
                  <a:rPr lang="it-IT" sz="1700" dirty="0" smtClean="0"/>
                  <a:t> the </a:t>
                </a:r>
                <a:r>
                  <a:rPr lang="it-IT" sz="1700" dirty="0" err="1" smtClean="0"/>
                  <a:t>structure</a:t>
                </a:r>
                <a:r>
                  <a:rPr lang="it-IT" sz="1700" dirty="0" smtClean="0"/>
                  <a:t> </a:t>
                </a:r>
                <a:r>
                  <a:rPr lang="it-IT" sz="1700" dirty="0" err="1" smtClean="0"/>
                  <a:t>function</a:t>
                </a:r>
                <a:r>
                  <a:rPr lang="it-IT" sz="1700" dirty="0" smtClean="0"/>
                  <a:t> for </a:t>
                </a:r>
                <a14:m>
                  <m:oMath xmlns:m="http://schemas.openxmlformats.org/officeDocument/2006/math">
                    <m:r>
                      <a:rPr lang="it-IT" sz="1700" b="0" i="1" smtClean="0">
                        <a:latin typeface="Cambria Math" panose="02040503050406030204" pitchFamily="18" charset="0"/>
                      </a:rPr>
                      <m:t>𝛼</m:t>
                    </m:r>
                  </m:oMath>
                </a14:m>
                <a:r>
                  <a:rPr lang="en-US" sz="1700" dirty="0" smtClean="0"/>
                  <a:t> spatial distribution.</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41784" y="1175657"/>
                <a:ext cx="8316924" cy="4773623"/>
              </a:xfrm>
              <a:blipFill>
                <a:blip r:embed="rId2"/>
                <a:stretch>
                  <a:fillRect l="-586" t="-1277" r="-586" b="-383"/>
                </a:stretch>
              </a:blipFill>
            </p:spPr>
            <p:txBody>
              <a:bodyPr/>
              <a:lstStyle/>
              <a:p>
                <a:r>
                  <a:rPr lang="en-US">
                    <a:noFill/>
                  </a:rPr>
                  <a:t> </a:t>
                </a:r>
              </a:p>
            </p:txBody>
          </p:sp>
        </mc:Fallback>
      </mc:AlternateContent>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708" y="1558234"/>
            <a:ext cx="3002540" cy="4008467"/>
          </a:xfrm>
          <a:prstGeom prst="rect">
            <a:avLst/>
          </a:prstGeom>
        </p:spPr>
      </p:pic>
    </p:spTree>
    <p:extLst>
      <p:ext uri="{BB962C8B-B14F-4D97-AF65-F5344CB8AC3E}">
        <p14:creationId xmlns:p14="http://schemas.microsoft.com/office/powerpoint/2010/main" val="71629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fontScale="90000"/>
          </a:bodyPr>
          <a:lstStyle/>
          <a:p>
            <a:r>
              <a:rPr lang="en-US" b="1" dirty="0" smtClean="0"/>
              <a:t>The spatial correlation function for the absorption coefficient</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513792" y="1175657"/>
                <a:ext cx="11197244" cy="4773623"/>
              </a:xfrm>
            </p:spPr>
            <p:txBody>
              <a:bodyPr>
                <a:normAutofit fontScale="92500" lnSpcReduction="20000"/>
              </a:bodyPr>
              <a:lstStyle/>
              <a:p>
                <a:pPr marL="0" indent="0">
                  <a:buNone/>
                </a:pPr>
                <a:r>
                  <a:rPr lang="en-US" dirty="0" smtClean="0"/>
                  <a:t>The structure function for </a:t>
                </a:r>
                <a14:m>
                  <m:oMath xmlns:m="http://schemas.openxmlformats.org/officeDocument/2006/math">
                    <m:r>
                      <a:rPr lang="it-IT" b="0" i="1" smtClean="0">
                        <a:latin typeface="Cambria Math" panose="02040503050406030204" pitchFamily="18" charset="0"/>
                      </a:rPr>
                      <m:t>𝛼</m:t>
                    </m:r>
                  </m:oMath>
                </a14:m>
                <a:endParaRPr lang="it-IT" b="0" dirty="0" smtClean="0"/>
              </a:p>
              <a:p>
                <a:pPr marL="0" indent="0">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𝐷</m:t>
                          </m:r>
                        </m:e>
                        <m:sub>
                          <m:r>
                            <a:rPr lang="it-IT" sz="2000" b="0" i="1" smtClean="0">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𝛼</m:t>
                              </m:r>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e>
                              </m:d>
                              <m:r>
                                <a:rPr lang="it-IT" sz="2000" b="0" i="1" smtClean="0">
                                  <a:latin typeface="Cambria Math" panose="02040503050406030204" pitchFamily="18" charset="0"/>
                                </a:rPr>
                                <m:t>−</m:t>
                              </m:r>
                              <m:r>
                                <a:rPr lang="it-IT" sz="2000" b="0" i="1" smtClean="0">
                                  <a:latin typeface="Cambria Math" panose="02040503050406030204" pitchFamily="18" charset="0"/>
                                </a:rPr>
                                <m:t>𝛼</m:t>
                              </m:r>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e>
                          </m:d>
                        </m:e>
                        <m:sup>
                          <m:r>
                            <a:rPr lang="it-IT" sz="2000" b="0" i="1" smtClean="0">
                              <a:latin typeface="Cambria Math" panose="02040503050406030204" pitchFamily="18" charset="0"/>
                            </a:rPr>
                            <m:t>2</m:t>
                          </m:r>
                        </m:sup>
                      </m:sSup>
                      <m:r>
                        <a:rPr lang="it-IT" sz="2000" b="0" i="1" smtClean="0">
                          <a:latin typeface="Cambria Math" panose="02040503050406030204" pitchFamily="18" charset="0"/>
                        </a:rPr>
                        <m:t>〉</m:t>
                      </m:r>
                    </m:oMath>
                  </m:oMathPara>
                </a14:m>
                <a:endParaRPr lang="en-US" sz="2000" b="0" dirty="0" smtClean="0"/>
              </a:p>
              <a:p>
                <a:pPr marL="0" indent="0">
                  <a:buNone/>
                </a:pPr>
                <a:r>
                  <a:rPr lang="it-IT" dirty="0" err="1" smtClean="0"/>
                  <a:t>using</a:t>
                </a:r>
                <a:r>
                  <a:rPr lang="it-IT" dirty="0" smtClean="0"/>
                  <a:t> </a:t>
                </a:r>
                <a:r>
                  <a:rPr lang="it-IT" dirty="0" err="1" smtClean="0"/>
                  <a:t>this</a:t>
                </a:r>
                <a:r>
                  <a:rPr lang="it-IT" dirty="0" smtClean="0"/>
                  <a:t> </a:t>
                </a:r>
                <a:r>
                  <a:rPr lang="it-IT" dirty="0" err="1" smtClean="0"/>
                  <a:t>helper</a:t>
                </a:r>
                <a:r>
                  <a:rPr lang="it-IT" dirty="0" smtClean="0"/>
                  <a:t> </a:t>
                </a:r>
                <a:r>
                  <a:rPr lang="it-IT" dirty="0" err="1" smtClean="0"/>
                  <a:t>function</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𝐵</m:t>
                          </m:r>
                        </m:e>
                        <m:sub>
                          <m:r>
                            <a:rPr lang="it-IT" sz="2000" i="1">
                              <a:latin typeface="Cambria Math" panose="02040503050406030204" pitchFamily="18" charset="0"/>
                            </a:rPr>
                            <m:t>𝛼</m:t>
                          </m:r>
                        </m:sub>
                      </m:sSub>
                      <m:r>
                        <a:rPr lang="it-IT" sz="2000" i="1">
                          <a:latin typeface="Cambria Math" panose="02040503050406030204" pitchFamily="18" charset="0"/>
                        </a:rPr>
                        <m:t> </m:t>
                      </m:r>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2</m:t>
                              </m:r>
                            </m:sub>
                          </m:sSub>
                        </m:e>
                      </m:d>
                      <m:r>
                        <a:rPr lang="it-IT" sz="2000" i="1">
                          <a:latin typeface="Cambria Math" panose="02040503050406030204" pitchFamily="18" charset="0"/>
                        </a:rPr>
                        <m:t>= </m:t>
                      </m:r>
                      <m:d>
                        <m:dPr>
                          <m:begChr m:val="〈"/>
                          <m:endChr m:val="〉"/>
                          <m:ctrlPr>
                            <a:rPr lang="it-IT" sz="2000" i="1">
                              <a:latin typeface="Cambria Math" panose="02040503050406030204" pitchFamily="18" charset="0"/>
                            </a:rPr>
                          </m:ctrlPr>
                        </m:dPr>
                        <m:e>
                          <m:r>
                            <a:rPr lang="it-IT" sz="2000" i="1">
                              <a:latin typeface="Cambria Math" panose="02040503050406030204" pitchFamily="18" charset="0"/>
                            </a:rPr>
                            <m:t>𝛼</m:t>
                          </m:r>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1</m:t>
                                  </m:r>
                                </m:sub>
                              </m:sSub>
                            </m:e>
                          </m:d>
                          <m:r>
                            <a:rPr lang="it-IT" sz="2000" i="1">
                              <a:latin typeface="Cambria Math" panose="02040503050406030204" pitchFamily="18" charset="0"/>
                            </a:rPr>
                            <m:t>, </m:t>
                          </m:r>
                          <m:r>
                            <a:rPr lang="it-IT" sz="2000" i="1">
                              <a:latin typeface="Cambria Math" panose="02040503050406030204" pitchFamily="18" charset="0"/>
                            </a:rPr>
                            <m:t>𝛼</m:t>
                          </m:r>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2</m:t>
                                  </m:r>
                                </m:sub>
                              </m:sSub>
                            </m:e>
                          </m:d>
                        </m:e>
                      </m:d>
                      <m:r>
                        <a:rPr lang="it-IT" sz="2000" b="0" i="1" smtClean="0">
                          <a:latin typeface="Cambria Math" panose="02040503050406030204" pitchFamily="18" charset="0"/>
                        </a:rPr>
                        <m:t>,</m:t>
                      </m:r>
                    </m:oMath>
                  </m:oMathPara>
                </a14:m>
                <a:endParaRPr lang="it-IT" sz="2000" dirty="0" smtClean="0"/>
              </a:p>
              <a:p>
                <a:pPr marL="0" indent="0">
                  <a:buNone/>
                </a:pPr>
                <a:r>
                  <a:rPr lang="it-IT" dirty="0" smtClean="0"/>
                  <a:t>Can be </a:t>
                </a:r>
                <a:r>
                  <a:rPr lang="it-IT" dirty="0" err="1" smtClean="0"/>
                  <a:t>used</a:t>
                </a:r>
                <a:r>
                  <a:rPr lang="it-IT" dirty="0" smtClean="0"/>
                  <a:t> to derive an </a:t>
                </a:r>
                <a:r>
                  <a:rPr lang="it-IT" dirty="0" err="1" smtClean="0"/>
                  <a:t>expression</a:t>
                </a:r>
                <a:r>
                  <a:rPr lang="it-IT" dirty="0" smtClean="0"/>
                  <a:t> for the </a:t>
                </a:r>
                <a:r>
                  <a:rPr lang="it-IT" dirty="0" err="1" smtClean="0"/>
                  <a:t>correlation</a:t>
                </a:r>
                <a:r>
                  <a:rPr lang="it-IT" dirty="0" smtClean="0"/>
                  <a:t> </a:t>
                </a:r>
                <a:r>
                  <a:rPr lang="it-IT" dirty="0" err="1" smtClean="0"/>
                  <a:t>function</a:t>
                </a:r>
                <a:r>
                  <a:rPr lang="it-IT" dirty="0" smtClean="0"/>
                  <a:t> </a:t>
                </a:r>
                <a14:m>
                  <m:oMath xmlns:m="http://schemas.openxmlformats.org/officeDocument/2006/math">
                    <m:sSub>
                      <m:sSubPr>
                        <m:ctrlPr>
                          <a:rPr lang="it-IT" i="1" dirty="0" smtClean="0">
                            <a:latin typeface="Cambria Math" panose="02040503050406030204" pitchFamily="18" charset="0"/>
                          </a:rPr>
                        </m:ctrlPr>
                      </m:sSubPr>
                      <m:e>
                        <m:r>
                          <a:rPr lang="it-IT" i="1" dirty="0" smtClean="0">
                            <a:latin typeface="Cambria Math" panose="02040503050406030204" pitchFamily="18" charset="0"/>
                          </a:rPr>
                          <m:t>𝐵</m:t>
                        </m:r>
                      </m:e>
                      <m:sub>
                        <m:r>
                          <a:rPr lang="it-IT" i="1" dirty="0" smtClean="0">
                            <a:latin typeface="Cambria Math" panose="02040503050406030204" pitchFamily="18" charset="0"/>
                          </a:rPr>
                          <m:t>𝛼</m:t>
                        </m:r>
                      </m:sub>
                    </m:sSub>
                    <m:r>
                      <a:rPr lang="it-IT" b="0" i="1" dirty="0" smtClean="0">
                        <a:latin typeface="Cambria Math" panose="02040503050406030204" pitchFamily="18" charset="0"/>
                      </a:rPr>
                      <m:t>:</m:t>
                    </m:r>
                  </m:oMath>
                </a14:m>
                <a:endParaRPr lang="it-IT"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𝐷</m:t>
                          </m:r>
                        </m:e>
                        <m:sub>
                          <m:r>
                            <a:rPr lang="it-IT" sz="2000" b="0" i="1" smtClean="0">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sSup>
                            <m:sSupPr>
                              <m:ctrlPr>
                                <a:rPr lang="it-IT" sz="2000" b="0" i="1" smtClean="0">
                                  <a:latin typeface="Cambria Math" panose="02040503050406030204" pitchFamily="18" charset="0"/>
                                </a:rPr>
                              </m:ctrlPr>
                            </m:sSupPr>
                            <m:e>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𝛼</m:t>
                                  </m:r>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e>
                                  </m:d>
                                  <m:r>
                                    <a:rPr lang="it-IT" sz="2000" b="0" i="1" smtClean="0">
                                      <a:latin typeface="Cambria Math" panose="02040503050406030204" pitchFamily="18" charset="0"/>
                                    </a:rPr>
                                    <m:t>−</m:t>
                                  </m:r>
                                  <m:r>
                                    <a:rPr lang="it-IT" sz="2000" b="0" i="1" smtClean="0">
                                      <a:latin typeface="Cambria Math" panose="02040503050406030204" pitchFamily="18" charset="0"/>
                                    </a:rPr>
                                    <m:t>𝑎</m:t>
                                  </m:r>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e>
                              </m:d>
                            </m:e>
                            <m:sup>
                              <m:r>
                                <a:rPr lang="it-IT" sz="2000" b="0" i="1" smtClean="0">
                                  <a:latin typeface="Cambria Math" panose="02040503050406030204" pitchFamily="18" charset="0"/>
                                </a:rPr>
                                <m:t>2</m:t>
                              </m:r>
                            </m:sup>
                          </m:sSup>
                        </m:e>
                      </m:d>
                      <m:r>
                        <a:rPr lang="it-IT" sz="2000" b="0" i="1" smtClean="0">
                          <a:latin typeface="Cambria Math" panose="02040503050406030204" pitchFamily="18" charset="0"/>
                        </a:rPr>
                        <m:t> </m:t>
                      </m:r>
                      <m:r>
                        <m:rPr>
                          <m:aln/>
                        </m:rPr>
                        <a:rPr lang="it-IT" sz="2000" b="0" i="1" smtClean="0">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𝐵</m:t>
                          </m:r>
                        </m:e>
                        <m:sub>
                          <m:r>
                            <a:rPr lang="it-IT" sz="2000" i="1">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e>
                      </m:d>
                      <m:r>
                        <a:rPr lang="it-IT" sz="2000" b="0" i="1" smtClean="0">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𝐵</m:t>
                          </m:r>
                        </m:e>
                        <m:sub>
                          <m:r>
                            <a:rPr lang="it-IT" sz="2000" i="1">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r>
                        <a:rPr lang="it-IT" sz="2000" b="0" i="1" smtClean="0">
                          <a:latin typeface="Cambria Math" panose="02040503050406030204" pitchFamily="18" charset="0"/>
                        </a:rPr>
                        <m:t>−2 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r>
                        <a:rPr lang="it-IT" sz="2000" b="0" i="1" smtClean="0">
                          <a:latin typeface="Cambria Math" panose="02040503050406030204" pitchFamily="18" charset="0"/>
                        </a:rPr>
                        <m:t>=</m:t>
                      </m:r>
                      <m:r>
                        <a:rPr lang="it-IT" sz="2000" b="0" i="0" smtClean="0">
                          <a:latin typeface="Cambria Math" panose="02040503050406030204" pitchFamily="18" charset="0"/>
                        </a:rPr>
                        <m:t> </m:t>
                      </m:r>
                    </m:oMath>
                    <m:oMath xmlns:m="http://schemas.openxmlformats.org/officeDocument/2006/math">
                      <m:r>
                        <a:rPr lang="it-IT" sz="2000" b="0" i="0" smtClean="0">
                          <a:latin typeface="Cambria Math" panose="02040503050406030204" pitchFamily="18" charset="0"/>
                        </a:rPr>
                        <m:t>                                                             </m:t>
                      </m:r>
                      <m:r>
                        <a:rPr lang="it-IT" sz="2000" b="0" i="1" smtClean="0">
                          <a:latin typeface="Cambria Math" panose="02040503050406030204" pitchFamily="18" charset="0"/>
                        </a:rPr>
                        <m:t>=</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𝐶</m:t>
                          </m:r>
                        </m:e>
                        <m:sub>
                          <m:r>
                            <a:rPr lang="it-IT" sz="2000" b="0" i="1" smtClean="0">
                              <a:latin typeface="Cambria Math" panose="02040503050406030204" pitchFamily="18" charset="0"/>
                            </a:rPr>
                            <m:t>𝛼</m:t>
                          </m:r>
                        </m:sub>
                        <m:sup>
                          <m:r>
                            <a:rPr lang="it-IT" sz="2000" b="0" i="1" smtClean="0">
                              <a:latin typeface="Cambria Math" panose="02040503050406030204" pitchFamily="18" charset="0"/>
                            </a:rPr>
                            <m:t>2</m:t>
                          </m:r>
                        </m:sup>
                      </m:sSubSup>
                      <m:d>
                        <m:dPr>
                          <m:ctrlPr>
                            <a:rPr lang="it-IT" sz="2000" b="0" i="1" smtClean="0">
                              <a:latin typeface="Cambria Math" panose="02040503050406030204" pitchFamily="18" charset="0"/>
                            </a:rPr>
                          </m:ctrlPr>
                        </m:dPr>
                        <m:e>
                          <m:f>
                            <m:fPr>
                              <m:ctrlPr>
                                <a:rPr lang="it-IT" sz="2000" b="0" i="1" smtClean="0">
                                  <a:latin typeface="Cambria Math" panose="02040503050406030204" pitchFamily="18" charset="0"/>
                                </a:rPr>
                              </m:ctrlPr>
                            </m:fPr>
                            <m:num>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num>
                            <m:den>
                              <m:r>
                                <a:rPr lang="it-IT" sz="2000" b="0" i="1" smtClean="0">
                                  <a:latin typeface="Cambria Math" panose="02040503050406030204" pitchFamily="18" charset="0"/>
                                </a:rPr>
                                <m:t>2</m:t>
                              </m:r>
                            </m:den>
                          </m:f>
                        </m:e>
                      </m:d>
                      <m:sSup>
                        <m:sSupPr>
                          <m:ctrlPr>
                            <a:rPr lang="it-IT" sz="2000" b="0" i="1" smtClean="0">
                              <a:latin typeface="Cambria Math" panose="02040503050406030204" pitchFamily="18" charset="0"/>
                            </a:rPr>
                          </m:ctrlPr>
                        </m:sSupPr>
                        <m:e>
                          <m:d>
                            <m:dPr>
                              <m:begChr m:val="|"/>
                              <m:endChr m:val="|"/>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m:rPr>
                                      <m:sty m:val="p"/>
                                    </m:rPr>
                                    <a:rPr lang="it-IT" sz="2000" b="0" i="0" smtClean="0">
                                      <a:latin typeface="Cambria Math" panose="02040503050406030204" pitchFamily="18" charset="0"/>
                                    </a:rPr>
                                    <m:t>r</m:t>
                                  </m:r>
                                </m:e>
                                <m:sub>
                                  <m:r>
                                    <a:rPr lang="it-IT" sz="2000" b="0" i="0" smtClean="0">
                                      <a:latin typeface="Cambria Math" panose="02040503050406030204" pitchFamily="18" charset="0"/>
                                    </a:rPr>
                                    <m:t>1</m:t>
                                  </m:r>
                                </m:sub>
                              </m:sSub>
                              <m:r>
                                <a:rPr lang="it-IT" sz="2000" b="0" i="0" smtClean="0">
                                  <a:latin typeface="Cambria Math" panose="02040503050406030204" pitchFamily="18" charset="0"/>
                                </a:rPr>
                                <m:t>−</m:t>
                              </m:r>
                              <m:sSub>
                                <m:sSubPr>
                                  <m:ctrlPr>
                                    <a:rPr lang="it-IT" sz="2000" b="0" i="1" smtClean="0">
                                      <a:latin typeface="Cambria Math" panose="02040503050406030204" pitchFamily="18" charset="0"/>
                                    </a:rPr>
                                  </m:ctrlPr>
                                </m:sSubPr>
                                <m:e>
                                  <m:r>
                                    <m:rPr>
                                      <m:sty m:val="p"/>
                                    </m:rPr>
                                    <a:rPr lang="it-IT" sz="2000" b="0" i="0" smtClean="0">
                                      <a:latin typeface="Cambria Math" panose="02040503050406030204" pitchFamily="18" charset="0"/>
                                    </a:rPr>
                                    <m:t>r</m:t>
                                  </m:r>
                                </m:e>
                                <m:sub>
                                  <m:r>
                                    <a:rPr lang="it-IT" sz="2000" b="0" i="0" smtClean="0">
                                      <a:latin typeface="Cambria Math" panose="02040503050406030204" pitchFamily="18" charset="0"/>
                                    </a:rPr>
                                    <m:t>2</m:t>
                                  </m:r>
                                </m:sub>
                              </m:sSub>
                            </m:e>
                          </m:d>
                        </m:e>
                        <m:sup>
                          <m:r>
                            <a:rPr lang="it-IT" sz="2000" b="0" i="0" smtClean="0">
                              <a:latin typeface="Cambria Math" panose="02040503050406030204" pitchFamily="18" charset="0"/>
                            </a:rPr>
                            <m:t>2/3</m:t>
                          </m:r>
                        </m:sup>
                      </m:sSup>
                      <m:r>
                        <a:rPr lang="it-IT" sz="2000" b="0" i="0" smtClean="0">
                          <a:latin typeface="Cambria Math" panose="02040503050406030204" pitchFamily="18" charset="0"/>
                        </a:rPr>
                        <m:t> </m:t>
                      </m:r>
                    </m:oMath>
                  </m:oMathPara>
                </a14:m>
                <a:endParaRPr lang="it-IT" sz="2000" b="0" i="0" dirty="0" smtClean="0">
                  <a:latin typeface="Cambria Math" panose="02040503050406030204" pitchFamily="18" charset="0"/>
                </a:endParaRPr>
              </a:p>
              <a:p>
                <a:pPr marL="0" indent="0" algn="ctr">
                  <a:lnSpc>
                    <a:spcPct val="150000"/>
                  </a:lnSpc>
                  <a:buNone/>
                </a:pPr>
                <a14:m>
                  <m:oMath xmlns:m="http://schemas.openxmlformats.org/officeDocument/2006/math">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𝛼</m:t>
                        </m:r>
                      </m:sub>
                    </m:sSub>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den>
                    </m:f>
                    <m:d>
                      <m:dPr>
                        <m:ctrlPr>
                          <a:rPr lang="it-IT" sz="2000" b="0" i="1" smtClean="0">
                            <a:latin typeface="Cambria Math" panose="02040503050406030204" pitchFamily="18" charset="0"/>
                          </a:rPr>
                        </m:ctrlPr>
                      </m:dPr>
                      <m:e>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𝛼</m:t>
                            </m:r>
                            <m:sSup>
                              <m:sSupPr>
                                <m:ctrlPr>
                                  <a:rPr lang="it-IT" sz="2000" b="0" i="1" smtClean="0">
                                    <a:latin typeface="Cambria Math" panose="02040503050406030204" pitchFamily="18" charset="0"/>
                                  </a:rPr>
                                </m:ctrlPr>
                              </m:sSupPr>
                              <m:e>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e>
                                </m:d>
                              </m:e>
                              <m:sup>
                                <m:r>
                                  <a:rPr lang="it-IT" sz="2000" b="0" i="1" smtClean="0">
                                    <a:latin typeface="Cambria Math" panose="02040503050406030204" pitchFamily="18" charset="0"/>
                                  </a:rPr>
                                  <m:t>2</m:t>
                                </m:r>
                              </m:sup>
                            </m:sSup>
                          </m:e>
                        </m:d>
                        <m:r>
                          <a:rPr lang="it-IT" sz="2000" b="0" i="1" smtClean="0">
                            <a:latin typeface="Cambria Math" panose="02040503050406030204" pitchFamily="18" charset="0"/>
                          </a:rPr>
                          <m:t>+</m:t>
                        </m:r>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𝛼</m:t>
                            </m:r>
                            <m:sSup>
                              <m:sSupPr>
                                <m:ctrlPr>
                                  <a:rPr lang="it-IT" sz="2000" b="0" i="1" smtClean="0">
                                    <a:latin typeface="Cambria Math" panose="02040503050406030204" pitchFamily="18" charset="0"/>
                                  </a:rPr>
                                </m:ctrlPr>
                              </m:sSupPr>
                              <m:e>
                                <m:d>
                                  <m:dPr>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2</m:t>
                                        </m:r>
                                      </m:sub>
                                    </m:sSub>
                                  </m:e>
                                </m:d>
                              </m:e>
                              <m:sup>
                                <m:r>
                                  <a:rPr lang="it-IT" sz="2000" b="0" i="1" smtClean="0">
                                    <a:latin typeface="Cambria Math" panose="02040503050406030204" pitchFamily="18" charset="0"/>
                                  </a:rPr>
                                  <m:t>2</m:t>
                                </m:r>
                              </m:sup>
                            </m:sSup>
                          </m:e>
                        </m:d>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den>
                    </m:f>
                    <m:sSubSup>
                      <m:sSubSupPr>
                        <m:ctrlPr>
                          <a:rPr lang="it-IT" sz="2000" i="1">
                            <a:latin typeface="Cambria Math" panose="02040503050406030204" pitchFamily="18" charset="0"/>
                          </a:rPr>
                        </m:ctrlPr>
                      </m:sSubSupPr>
                      <m:e>
                        <m:r>
                          <a:rPr lang="it-IT" sz="2000" i="1">
                            <a:latin typeface="Cambria Math" panose="02040503050406030204" pitchFamily="18" charset="0"/>
                          </a:rPr>
                          <m:t>𝐿</m:t>
                        </m:r>
                      </m:e>
                      <m:sub>
                        <m:r>
                          <a:rPr lang="it-IT" sz="2000" i="1">
                            <a:latin typeface="Cambria Math" panose="02040503050406030204" pitchFamily="18" charset="0"/>
                          </a:rPr>
                          <m:t>0</m:t>
                        </m:r>
                      </m:sub>
                      <m:sup>
                        <m:r>
                          <a:rPr lang="it-IT" sz="2000" i="1">
                            <a:latin typeface="Cambria Math" panose="02040503050406030204" pitchFamily="18" charset="0"/>
                          </a:rPr>
                          <m:t>4/3</m:t>
                        </m:r>
                      </m:sup>
                    </m:sSubSup>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𝛼</m:t>
                        </m:r>
                      </m:sub>
                      <m:sup>
                        <m:r>
                          <a:rPr lang="it-IT" sz="2000" i="1">
                            <a:latin typeface="Cambria Math" panose="02040503050406030204" pitchFamily="18" charset="0"/>
                          </a:rPr>
                          <m:t>2</m:t>
                        </m:r>
                      </m:sup>
                    </m:sSubSup>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2</m:t>
                                </m:r>
                              </m:sub>
                            </m:sSub>
                          </m:num>
                          <m:den>
                            <m:r>
                              <a:rPr lang="it-IT" sz="2000" i="1">
                                <a:latin typeface="Cambria Math" panose="02040503050406030204" pitchFamily="18" charset="0"/>
                              </a:rPr>
                              <m:t>2</m:t>
                            </m:r>
                          </m:den>
                        </m:f>
                      </m:e>
                    </m:d>
                    <m:sSup>
                      <m:sSupPr>
                        <m:ctrlPr>
                          <a:rPr lang="it-IT" sz="2000" i="1" smtClean="0">
                            <a:latin typeface="Cambria Math" panose="02040503050406030204" pitchFamily="18" charset="0"/>
                          </a:rPr>
                        </m:ctrlPr>
                      </m:sSupPr>
                      <m:e>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m:rPr>
                                    <m:sty m:val="p"/>
                                  </m:rPr>
                                  <a:rPr lang="it-IT" sz="2000">
                                    <a:latin typeface="Cambria Math" panose="02040503050406030204" pitchFamily="18" charset="0"/>
                                  </a:rPr>
                                  <m:t>r</m:t>
                                </m:r>
                              </m:e>
                              <m:sub>
                                <m:r>
                                  <a:rPr lang="it-IT" sz="2000">
                                    <a:latin typeface="Cambria Math" panose="02040503050406030204" pitchFamily="18" charset="0"/>
                                  </a:rPr>
                                  <m:t>1</m:t>
                                </m:r>
                              </m:sub>
                            </m:sSub>
                            <m:r>
                              <a:rPr lang="it-IT" sz="2000">
                                <a:latin typeface="Cambria Math" panose="02040503050406030204" pitchFamily="18" charset="0"/>
                              </a:rPr>
                              <m:t>−</m:t>
                            </m:r>
                            <m:sSub>
                              <m:sSubPr>
                                <m:ctrlPr>
                                  <a:rPr lang="it-IT" sz="2000" i="1">
                                    <a:latin typeface="Cambria Math" panose="02040503050406030204" pitchFamily="18" charset="0"/>
                                  </a:rPr>
                                </m:ctrlPr>
                              </m:sSubPr>
                              <m:e>
                                <m:r>
                                  <m:rPr>
                                    <m:sty m:val="p"/>
                                  </m:rPr>
                                  <a:rPr lang="it-IT" sz="2000">
                                    <a:latin typeface="Cambria Math" panose="02040503050406030204" pitchFamily="18" charset="0"/>
                                  </a:rPr>
                                  <m:t>r</m:t>
                                </m:r>
                              </m:e>
                              <m:sub>
                                <m:r>
                                  <a:rPr lang="it-IT" sz="2000">
                                    <a:latin typeface="Cambria Math" panose="02040503050406030204" pitchFamily="18" charset="0"/>
                                  </a:rPr>
                                  <m:t>2</m:t>
                                </m:r>
                              </m:sub>
                            </m:sSub>
                          </m:e>
                        </m:d>
                      </m:e>
                      <m:sup>
                        <m:r>
                          <a:rPr lang="it-IT" sz="2000">
                            <a:latin typeface="Cambria Math" panose="02040503050406030204" pitchFamily="18" charset="0"/>
                          </a:rPr>
                          <m:t>2/3</m:t>
                        </m:r>
                      </m:sup>
                    </m:sSup>
                  </m:oMath>
                </a14:m>
                <a:r>
                  <a:rPr lang="en-US" sz="2000" b="0" dirty="0" smtClean="0"/>
                  <a:t> =</a:t>
                </a:r>
                <a:br>
                  <a:rPr lang="en-US" sz="2000" b="0" dirty="0" smtClean="0"/>
                </a:br>
                <a14:m>
                  <m:oMath xmlns:m="http://schemas.openxmlformats.org/officeDocument/2006/math">
                    <m:r>
                      <a:rPr lang="it-IT" sz="2000" b="0" i="0" smtClean="0">
                        <a:latin typeface="Cambria Math" panose="02040503050406030204" pitchFamily="18" charset="0"/>
                      </a:rPr>
                      <m:t>=</m:t>
                    </m:r>
                    <m:f>
                      <m:fPr>
                        <m:ctrlPr>
                          <a:rPr lang="it-IT" sz="2000" i="1">
                            <a:latin typeface="Cambria Math" panose="02040503050406030204" pitchFamily="18" charset="0"/>
                          </a:rPr>
                        </m:ctrlPr>
                      </m:fPr>
                      <m:num>
                        <m:r>
                          <a:rPr lang="it-IT" sz="2000" i="1">
                            <a:latin typeface="Cambria Math" panose="02040503050406030204" pitchFamily="18" charset="0"/>
                          </a:rPr>
                          <m:t>1</m:t>
                        </m:r>
                      </m:num>
                      <m:den>
                        <m:r>
                          <a:rPr lang="it-IT" sz="2000" i="1">
                            <a:latin typeface="Cambria Math" panose="02040503050406030204" pitchFamily="18" charset="0"/>
                          </a:rPr>
                          <m:t>2</m:t>
                        </m:r>
                      </m:den>
                    </m:f>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𝛼</m:t>
                        </m:r>
                      </m:sub>
                      <m:sup>
                        <m:r>
                          <a:rPr lang="it-IT" sz="2000" i="1">
                            <a:latin typeface="Cambria Math" panose="02040503050406030204" pitchFamily="18" charset="0"/>
                          </a:rPr>
                          <m:t>2</m:t>
                        </m:r>
                      </m:sup>
                    </m:sSubSup>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2</m:t>
                                </m:r>
                              </m:sub>
                            </m:sSub>
                          </m:num>
                          <m:den>
                            <m:r>
                              <a:rPr lang="it-IT" sz="2000" i="1">
                                <a:latin typeface="Cambria Math" panose="02040503050406030204" pitchFamily="18" charset="0"/>
                              </a:rPr>
                              <m:t>2</m:t>
                            </m:r>
                          </m:den>
                        </m:f>
                      </m:e>
                    </m:d>
                    <m:sSubSup>
                      <m:sSubSupPr>
                        <m:ctrlPr>
                          <a:rPr lang="it-IT" sz="2000" i="1">
                            <a:latin typeface="Cambria Math" panose="02040503050406030204" pitchFamily="18" charset="0"/>
                          </a:rPr>
                        </m:ctrlPr>
                      </m:sSubSupPr>
                      <m:e>
                        <m:r>
                          <a:rPr lang="it-IT" sz="2000" i="1">
                            <a:latin typeface="Cambria Math" panose="02040503050406030204" pitchFamily="18" charset="0"/>
                          </a:rPr>
                          <m:t>𝐿</m:t>
                        </m:r>
                      </m:e>
                      <m:sub>
                        <m:r>
                          <a:rPr lang="it-IT" sz="2000" i="1">
                            <a:latin typeface="Cambria Math" panose="02040503050406030204" pitchFamily="18" charset="0"/>
                          </a:rPr>
                          <m:t>0</m:t>
                        </m:r>
                      </m:sub>
                      <m:sup>
                        <m:r>
                          <a:rPr lang="it-IT" sz="2000" i="1">
                            <a:latin typeface="Cambria Math" panose="02040503050406030204" pitchFamily="18" charset="0"/>
                          </a:rPr>
                          <m:t>2/3</m:t>
                        </m:r>
                      </m:sup>
                    </m:sSubSup>
                    <m:d>
                      <m:dPr>
                        <m:ctrlPr>
                          <a:rPr lang="it-IT" sz="2000" i="1">
                            <a:latin typeface="Cambria Math" panose="02040503050406030204" pitchFamily="18" charset="0"/>
                          </a:rPr>
                        </m:ctrlPr>
                      </m:dPr>
                      <m:e>
                        <m:r>
                          <a:rPr lang="it-IT" sz="2000" i="1">
                            <a:latin typeface="Cambria Math" panose="02040503050406030204" pitchFamily="18" charset="0"/>
                          </a:rPr>
                          <m:t>1−</m:t>
                        </m:r>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a:rPr lang="it-IT" sz="2000" i="1">
                                    <a:latin typeface="Cambria Math" panose="02040503050406030204" pitchFamily="18" charset="0"/>
                                  </a:rPr>
                                  <m:t>|</m:t>
                                </m:r>
                                <m:r>
                                  <a:rPr lang="it-IT" sz="2000" i="1">
                                    <a:latin typeface="Cambria Math" panose="02040503050406030204" pitchFamily="18" charset="0"/>
                                  </a:rPr>
                                  <m:t>𝑟</m:t>
                                </m:r>
                              </m:e>
                              <m:sub>
                                <m:r>
                                  <a:rPr lang="it-IT" sz="2000" i="1">
                                    <a:latin typeface="Cambria Math" panose="02040503050406030204" pitchFamily="18" charset="0"/>
                                  </a:rPr>
                                  <m:t>1</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i="1">
                                    <a:latin typeface="Cambria Math" panose="02040503050406030204" pitchFamily="18" charset="0"/>
                                  </a:rPr>
                                  <m:t>2</m:t>
                                </m:r>
                              </m:sub>
                            </m:sSub>
                            <m:sSup>
                              <m:sSupPr>
                                <m:ctrlPr>
                                  <a:rPr lang="it-IT" sz="2000" i="1">
                                    <a:latin typeface="Cambria Math" panose="02040503050406030204" pitchFamily="18" charset="0"/>
                                  </a:rPr>
                                </m:ctrlPr>
                              </m:sSupPr>
                              <m:e>
                                <m:d>
                                  <m:dPr>
                                    <m:begChr m:val=""/>
                                    <m:endChr m:val="|"/>
                                    <m:ctrlPr>
                                      <a:rPr lang="it-IT" sz="2000" i="1">
                                        <a:latin typeface="Cambria Math" panose="02040503050406030204" pitchFamily="18" charset="0"/>
                                      </a:rPr>
                                    </m:ctrlPr>
                                  </m:dPr>
                                  <m:e>
                                    <m:r>
                                      <a:rPr lang="it-IT" sz="2000" i="1">
                                        <a:latin typeface="Cambria Math" panose="02040503050406030204" pitchFamily="18" charset="0"/>
                                      </a:rPr>
                                      <m:t>​</m:t>
                                    </m:r>
                                  </m:e>
                                </m:d>
                              </m:e>
                              <m:sup>
                                <m:r>
                                  <a:rPr lang="it-IT" sz="2000" i="1">
                                    <a:latin typeface="Cambria Math" panose="02040503050406030204" pitchFamily="18" charset="0"/>
                                  </a:rPr>
                                  <m:t>2/3</m:t>
                                </m:r>
                              </m:sup>
                            </m:sSup>
                          </m:num>
                          <m:den>
                            <m:sSubSup>
                              <m:sSubSupPr>
                                <m:ctrlPr>
                                  <a:rPr lang="it-IT" sz="2000" i="1">
                                    <a:latin typeface="Cambria Math" panose="02040503050406030204" pitchFamily="18" charset="0"/>
                                  </a:rPr>
                                </m:ctrlPr>
                              </m:sSubSupPr>
                              <m:e>
                                <m:r>
                                  <a:rPr lang="it-IT" sz="2000" i="1">
                                    <a:latin typeface="Cambria Math" panose="02040503050406030204" pitchFamily="18" charset="0"/>
                                  </a:rPr>
                                  <m:t>𝐿</m:t>
                                </m:r>
                              </m:e>
                              <m:sub>
                                <m:r>
                                  <a:rPr lang="it-IT" sz="2000" i="1">
                                    <a:latin typeface="Cambria Math" panose="02040503050406030204" pitchFamily="18" charset="0"/>
                                  </a:rPr>
                                  <m:t>0</m:t>
                                </m:r>
                              </m:sub>
                              <m:sup>
                                <m:r>
                                  <a:rPr lang="it-IT" sz="2000" i="1">
                                    <a:latin typeface="Cambria Math" panose="02040503050406030204" pitchFamily="18" charset="0"/>
                                  </a:rPr>
                                  <m:t>2/3</m:t>
                                </m:r>
                              </m:sup>
                            </m:sSubSup>
                          </m:den>
                        </m:f>
                      </m:e>
                    </m:d>
                    <m:r>
                      <a:rPr lang="it-IT" sz="2000" b="0" i="1">
                        <a:latin typeface="Cambria Math" panose="02040503050406030204" pitchFamily="18" charset="0"/>
                      </a:rPr>
                      <m:t>                         </m:t>
                    </m:r>
                  </m:oMath>
                </a14:m>
                <a:r>
                  <a:rPr lang="en-US" sz="2000" dirty="0"/>
                  <a:t> </a:t>
                </a:r>
                <a:endParaRPr lang="en-US" sz="2000" b="0" dirty="0" smtClean="0"/>
              </a:p>
              <a:p>
                <a:pPr marL="0" indent="0">
                  <a:buNone/>
                </a:pPr>
                <a:endParaRPr lang="en-US" dirty="0"/>
              </a:p>
              <a:p>
                <a:pPr marL="0" indent="0">
                  <a:buNone/>
                </a:pPr>
                <a:endParaRPr lang="en-US" b="0" dirty="0" smtClean="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513792" y="1175657"/>
                <a:ext cx="11197244" cy="4773623"/>
              </a:xfrm>
              <a:blipFill>
                <a:blip r:embed="rId2"/>
                <a:stretch>
                  <a:fillRect l="-708" t="-2682"/>
                </a:stretch>
              </a:blipFill>
            </p:spPr>
            <p:txBody>
              <a:bodyPr/>
              <a:lstStyle/>
              <a:p>
                <a:r>
                  <a:rPr lang="en-US">
                    <a:noFill/>
                  </a:rPr>
                  <a:t> </a:t>
                </a:r>
              </a:p>
            </p:txBody>
          </p:sp>
        </mc:Fallback>
      </mc:AlternateContent>
    </p:spTree>
    <p:extLst>
      <p:ext uri="{BB962C8B-B14F-4D97-AF65-F5344CB8AC3E}">
        <p14:creationId xmlns:p14="http://schemas.microsoft.com/office/powerpoint/2010/main" val="22763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fontScale="90000"/>
          </a:bodyPr>
          <a:lstStyle/>
          <a:p>
            <a:r>
              <a:rPr lang="en-US" b="1" dirty="0"/>
              <a:t>The spatial correlation function for the absorption coefficient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41784" y="1175657"/>
                <a:ext cx="11197244" cy="4773623"/>
              </a:xfrm>
            </p:spPr>
            <p:txBody>
              <a:bodyPr>
                <a:normAutofit/>
              </a:bodyPr>
              <a:lstStyle/>
              <a:p>
                <a:pPr marL="0" indent="0">
                  <a:buNone/>
                </a:pPr>
                <a:r>
                  <a:rPr lang="it-IT" dirty="0" smtClean="0"/>
                  <a:t>We can </a:t>
                </a:r>
                <a:r>
                  <a:rPr lang="it-IT" dirty="0" err="1" smtClean="0"/>
                  <a:t>write</a:t>
                </a:r>
                <a:r>
                  <a:rPr lang="it-IT" dirty="0" smtClean="0"/>
                  <a:t> the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𝐵</m:t>
                        </m:r>
                      </m:e>
                      <m:sub>
                        <m:r>
                          <a:rPr lang="it-IT" i="1">
                            <a:latin typeface="Cambria Math" panose="02040503050406030204" pitchFamily="18" charset="0"/>
                          </a:rPr>
                          <m:t>𝛼</m:t>
                        </m:r>
                      </m:sub>
                    </m:sSub>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e>
                    </m:d>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2</m:t>
                        </m:r>
                      </m:den>
                    </m:f>
                    <m:sSubSup>
                      <m:sSubSupPr>
                        <m:ctrlPr>
                          <a:rPr lang="it-IT" i="1">
                            <a:latin typeface="Cambria Math" panose="02040503050406030204" pitchFamily="18" charset="0"/>
                          </a:rPr>
                        </m:ctrlPr>
                      </m:sSubSupPr>
                      <m:e>
                        <m:r>
                          <a:rPr lang="it-IT" i="1">
                            <a:latin typeface="Cambria Math" panose="02040503050406030204" pitchFamily="18" charset="0"/>
                          </a:rPr>
                          <m:t>𝐶</m:t>
                        </m:r>
                      </m:e>
                      <m:sub>
                        <m:r>
                          <a:rPr lang="it-IT" i="1">
                            <a:latin typeface="Cambria Math" panose="02040503050406030204" pitchFamily="18" charset="0"/>
                          </a:rPr>
                          <m:t>𝛼</m:t>
                        </m:r>
                      </m:sub>
                      <m:sup>
                        <m:r>
                          <a:rPr lang="it-IT" i="1">
                            <a:latin typeface="Cambria Math" panose="02040503050406030204" pitchFamily="18" charset="0"/>
                          </a:rPr>
                          <m:t>2</m:t>
                        </m:r>
                      </m:sup>
                    </m:sSubSup>
                    <m:d>
                      <m:dPr>
                        <m:ctrlPr>
                          <a:rPr lang="it-IT" i="1">
                            <a:latin typeface="Cambria Math" panose="02040503050406030204" pitchFamily="18" charset="0"/>
                          </a:rPr>
                        </m:ctrlPr>
                      </m:dPr>
                      <m:e>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num>
                          <m:den>
                            <m:r>
                              <a:rPr lang="it-IT" i="1">
                                <a:latin typeface="Cambria Math" panose="02040503050406030204" pitchFamily="18" charset="0"/>
                              </a:rPr>
                              <m:t>2</m:t>
                            </m:r>
                          </m:den>
                        </m:f>
                      </m:e>
                    </m:d>
                    <m:sSubSup>
                      <m:sSubSupPr>
                        <m:ctrlPr>
                          <a:rPr lang="it-IT" i="1">
                            <a:latin typeface="Cambria Math" panose="02040503050406030204" pitchFamily="18" charset="0"/>
                          </a:rPr>
                        </m:ctrlPr>
                      </m:sSubSupPr>
                      <m:e>
                        <m:r>
                          <a:rPr lang="it-IT" i="1">
                            <a:latin typeface="Cambria Math" panose="02040503050406030204" pitchFamily="18" charset="0"/>
                          </a:rPr>
                          <m:t>𝐿</m:t>
                        </m:r>
                      </m:e>
                      <m:sub>
                        <m:r>
                          <a:rPr lang="it-IT" i="1">
                            <a:latin typeface="Cambria Math" panose="02040503050406030204" pitchFamily="18" charset="0"/>
                          </a:rPr>
                          <m:t>0</m:t>
                        </m:r>
                      </m:sub>
                      <m:sup>
                        <m:r>
                          <a:rPr lang="it-IT" i="1">
                            <a:latin typeface="Cambria Math" panose="02040503050406030204" pitchFamily="18" charset="0"/>
                          </a:rPr>
                          <m:t>2/3</m:t>
                        </m:r>
                      </m:sup>
                    </m:sSubSup>
                    <m:d>
                      <m:dPr>
                        <m:ctrlPr>
                          <a:rPr lang="it-IT" i="1">
                            <a:latin typeface="Cambria Math" panose="02040503050406030204" pitchFamily="18" charset="0"/>
                          </a:rPr>
                        </m:ctrlPr>
                      </m:dPr>
                      <m:e>
                        <m:r>
                          <a:rPr lang="it-IT" i="1">
                            <a:latin typeface="Cambria Math" panose="02040503050406030204" pitchFamily="18" charset="0"/>
                          </a:rPr>
                          <m:t>1−</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m:t>
                                </m:r>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sSup>
                              <m:sSupPr>
                                <m:ctrlPr>
                                  <a:rPr lang="it-IT" i="1">
                                    <a:latin typeface="Cambria Math" panose="02040503050406030204" pitchFamily="18" charset="0"/>
                                  </a:rPr>
                                </m:ctrlPr>
                              </m:sSupPr>
                              <m:e>
                                <m:d>
                                  <m:dPr>
                                    <m:begChr m:val=""/>
                                    <m:endChr m:val="|"/>
                                    <m:ctrlPr>
                                      <a:rPr lang="it-IT" i="1">
                                        <a:latin typeface="Cambria Math" panose="02040503050406030204" pitchFamily="18" charset="0"/>
                                      </a:rPr>
                                    </m:ctrlPr>
                                  </m:dPr>
                                  <m:e>
                                    <m:r>
                                      <a:rPr lang="it-IT" i="1">
                                        <a:latin typeface="Cambria Math" panose="02040503050406030204" pitchFamily="18" charset="0"/>
                                      </a:rPr>
                                      <m:t>​</m:t>
                                    </m:r>
                                  </m:e>
                                </m:d>
                              </m:e>
                              <m:sup>
                                <m:r>
                                  <a:rPr lang="it-IT" i="1">
                                    <a:latin typeface="Cambria Math" panose="02040503050406030204" pitchFamily="18" charset="0"/>
                                  </a:rPr>
                                  <m:t>2/3</m:t>
                                </m:r>
                              </m:sup>
                            </m:sSup>
                          </m:num>
                          <m:den>
                            <m:sSubSup>
                              <m:sSubSupPr>
                                <m:ctrlPr>
                                  <a:rPr lang="it-IT" i="1">
                                    <a:latin typeface="Cambria Math" panose="02040503050406030204" pitchFamily="18" charset="0"/>
                                  </a:rPr>
                                </m:ctrlPr>
                              </m:sSubSupPr>
                              <m:e>
                                <m:r>
                                  <a:rPr lang="it-IT" i="1">
                                    <a:latin typeface="Cambria Math" panose="02040503050406030204" pitchFamily="18" charset="0"/>
                                  </a:rPr>
                                  <m:t>𝐿</m:t>
                                </m:r>
                              </m:e>
                              <m:sub>
                                <m:r>
                                  <a:rPr lang="it-IT" i="1">
                                    <a:latin typeface="Cambria Math" panose="02040503050406030204" pitchFamily="18" charset="0"/>
                                  </a:rPr>
                                  <m:t>0</m:t>
                                </m:r>
                              </m:sub>
                              <m:sup>
                                <m:r>
                                  <a:rPr lang="it-IT" i="1">
                                    <a:latin typeface="Cambria Math" panose="02040503050406030204" pitchFamily="18" charset="0"/>
                                  </a:rPr>
                                  <m:t>2/3</m:t>
                                </m:r>
                              </m:sup>
                            </m:sSubSup>
                          </m:den>
                        </m:f>
                      </m:e>
                    </m:d>
                  </m:oMath>
                </a14:m>
                <a:r>
                  <a:rPr lang="it-IT" dirty="0" smtClean="0"/>
                  <a:t> expression in a more general </a:t>
                </a:r>
                <a:r>
                  <a:rPr lang="it-IT" dirty="0" err="1" smtClean="0"/>
                  <a:t>form</a:t>
                </a:r>
                <a:r>
                  <a:rPr lang="it-IT" dirty="0" smtClean="0"/>
                  <a:t> </a:t>
                </a:r>
                <a:r>
                  <a:rPr lang="it-IT" dirty="0" err="1" smtClean="0"/>
                  <a:t>introducing</a:t>
                </a:r>
                <a:r>
                  <a:rPr lang="it-IT" dirty="0" smtClean="0"/>
                  <a:t> the </a:t>
                </a:r>
                <a:r>
                  <a:rPr lang="it-IT" dirty="0" err="1" smtClean="0"/>
                  <a:t>atmospheric</a:t>
                </a:r>
                <a:r>
                  <a:rPr lang="it-IT" dirty="0" smtClean="0"/>
                  <a:t> </a:t>
                </a:r>
                <a:r>
                  <a:rPr lang="it-IT" dirty="0" err="1" smtClean="0"/>
                  <a:t>turbulent</a:t>
                </a:r>
                <a:r>
                  <a:rPr lang="it-IT" dirty="0" smtClean="0"/>
                  <a:t> </a:t>
                </a:r>
                <a:r>
                  <a:rPr lang="it-IT" dirty="0" err="1" smtClean="0"/>
                  <a:t>description</a:t>
                </a:r>
                <a:r>
                  <a:rPr lang="it-IT" dirty="0" smtClean="0"/>
                  <a:t> </a:t>
                </a:r>
                <a:endParaRPr lang="en-US"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𝐵</m:t>
                          </m:r>
                        </m:e>
                        <m:sub>
                          <m:r>
                            <a:rPr lang="it-IT" i="1">
                              <a:latin typeface="Cambria Math" panose="02040503050406030204" pitchFamily="18" charset="0"/>
                            </a:rPr>
                            <m:t>𝛼</m:t>
                          </m:r>
                        </m:sub>
                      </m:sSub>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e>
                      </m:d>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1</m:t>
                          </m:r>
                        </m:num>
                        <m:den>
                          <m:r>
                            <a:rPr lang="it-IT" i="1">
                              <a:latin typeface="Cambria Math" panose="02040503050406030204" pitchFamily="18" charset="0"/>
                            </a:rPr>
                            <m:t>2</m:t>
                          </m:r>
                        </m:den>
                      </m:f>
                      <m:sSubSup>
                        <m:sSubSupPr>
                          <m:ctrlPr>
                            <a:rPr lang="it-IT" i="1">
                              <a:latin typeface="Cambria Math" panose="02040503050406030204" pitchFamily="18" charset="0"/>
                            </a:rPr>
                          </m:ctrlPr>
                        </m:sSubSupPr>
                        <m:e>
                          <m:r>
                            <a:rPr lang="it-IT" i="1">
                              <a:latin typeface="Cambria Math" panose="02040503050406030204" pitchFamily="18" charset="0"/>
                            </a:rPr>
                            <m:t>𝐶</m:t>
                          </m:r>
                        </m:e>
                        <m:sub>
                          <m:r>
                            <a:rPr lang="it-IT" i="1">
                              <a:latin typeface="Cambria Math" panose="02040503050406030204" pitchFamily="18" charset="0"/>
                            </a:rPr>
                            <m:t>𝛼</m:t>
                          </m:r>
                        </m:sub>
                        <m:sup>
                          <m:r>
                            <a:rPr lang="it-IT" i="1">
                              <a:latin typeface="Cambria Math" panose="02040503050406030204" pitchFamily="18" charset="0"/>
                            </a:rPr>
                            <m:t>2</m:t>
                          </m:r>
                        </m:sup>
                      </m:sSubSup>
                      <m:d>
                        <m:dPr>
                          <m:ctrlPr>
                            <a:rPr lang="it-IT" i="1">
                              <a:latin typeface="Cambria Math" panose="02040503050406030204" pitchFamily="18" charset="0"/>
                            </a:rPr>
                          </m:ctrlPr>
                        </m:dPr>
                        <m:e>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num>
                            <m:den>
                              <m:r>
                                <a:rPr lang="it-IT" i="1">
                                  <a:latin typeface="Cambria Math" panose="02040503050406030204" pitchFamily="18" charset="0"/>
                                </a:rPr>
                                <m:t>2</m:t>
                              </m:r>
                            </m:den>
                          </m:f>
                        </m:e>
                      </m:d>
                      <m:sSubSup>
                        <m:sSubSupPr>
                          <m:ctrlPr>
                            <a:rPr lang="it-IT" i="1">
                              <a:latin typeface="Cambria Math" panose="02040503050406030204" pitchFamily="18" charset="0"/>
                            </a:rPr>
                          </m:ctrlPr>
                        </m:sSubSupPr>
                        <m:e>
                          <m:r>
                            <a:rPr lang="it-IT" i="1">
                              <a:latin typeface="Cambria Math" panose="02040503050406030204" pitchFamily="18" charset="0"/>
                            </a:rPr>
                            <m:t>𝐿</m:t>
                          </m:r>
                        </m:e>
                        <m:sub>
                          <m:r>
                            <a:rPr lang="it-IT" i="1">
                              <a:latin typeface="Cambria Math" panose="02040503050406030204" pitchFamily="18" charset="0"/>
                            </a:rPr>
                            <m:t>0</m:t>
                          </m:r>
                        </m:sub>
                        <m:sup>
                          <m:r>
                            <a:rPr lang="it-IT" b="0" i="1" smtClean="0">
                              <a:latin typeface="Cambria Math" panose="02040503050406030204" pitchFamily="18" charset="0"/>
                            </a:rPr>
                            <m:t>2/3</m:t>
                          </m:r>
                        </m:sup>
                      </m:sSubSup>
                      <m:sSub>
                        <m:sSubPr>
                          <m:ctrlPr>
                            <a:rPr lang="it-IT" b="0" i="1" smtClean="0">
                              <a:latin typeface="Cambria Math" panose="02040503050406030204" pitchFamily="18" charset="0"/>
                            </a:rPr>
                          </m:ctrlPr>
                        </m:sSubPr>
                        <m:e>
                          <m:r>
                            <a:rPr lang="it-IT" b="0" i="1" smtClean="0">
                              <a:latin typeface="Cambria Math" panose="02040503050406030204" pitchFamily="18" charset="0"/>
                            </a:rPr>
                            <m:t>𝑏</m:t>
                          </m:r>
                        </m:e>
                        <m:sub>
                          <m:r>
                            <a:rPr lang="it-IT" b="0" i="1" smtClean="0">
                              <a:latin typeface="Cambria Math" panose="02040503050406030204" pitchFamily="18" charset="0"/>
                            </a:rPr>
                            <m:t>𝛼</m:t>
                          </m:r>
                        </m:sub>
                      </m:sSub>
                      <m:d>
                        <m:dPr>
                          <m:ctrlPr>
                            <a:rPr lang="it-IT" b="0" i="1" smtClean="0">
                              <a:latin typeface="Cambria Math" panose="02040503050406030204" pitchFamily="18" charset="0"/>
                            </a:rPr>
                          </m:ctrlPr>
                        </m:dPr>
                        <m:e>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2</m:t>
                                  </m:r>
                                </m:sub>
                              </m:sSub>
                            </m:e>
                          </m:d>
                        </m:e>
                      </m:d>
                    </m:oMath>
                  </m:oMathPara>
                </a14:m>
                <a:endParaRPr lang="it-IT" b="0" dirty="0" smtClean="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𝑏</m:t>
                          </m:r>
                        </m:e>
                        <m:sub>
                          <m:r>
                            <a:rPr lang="it-IT" b="0" i="1" smtClean="0">
                              <a:latin typeface="Cambria Math" panose="02040503050406030204" pitchFamily="18" charset="0"/>
                            </a:rPr>
                            <m:t>𝛼</m:t>
                          </m:r>
                        </m:sub>
                      </m:sSub>
                      <m:d>
                        <m:dPr>
                          <m:ctrlPr>
                            <a:rPr lang="it-IT" b="0" i="1" smtClean="0">
                              <a:latin typeface="Cambria Math" panose="02040503050406030204" pitchFamily="18" charset="0"/>
                            </a:rPr>
                          </m:ctrlPr>
                        </m:dPr>
                        <m:e>
                          <m:r>
                            <a:rPr lang="it-IT" b="0" i="1" smtClean="0">
                              <a:latin typeface="Cambria Math" panose="02040503050406030204" pitchFamily="18" charset="0"/>
                            </a:rPr>
                            <m:t>𝑟</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𝑟</m:t>
                          </m:r>
                        </m:den>
                      </m:f>
                      <m:nary>
                        <m:naryPr>
                          <m:ctrlPr>
                            <a:rPr lang="it-IT" b="0" i="1" smtClean="0">
                              <a:latin typeface="Cambria Math" panose="02040503050406030204" pitchFamily="18" charset="0"/>
                            </a:rPr>
                          </m:ctrlPr>
                        </m:naryPr>
                        <m:sub>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0</m:t>
                              </m:r>
                            </m:sub>
                          </m:sSub>
                        </m:sub>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𝑀</m:t>
                              </m:r>
                            </m:sub>
                          </m:sSub>
                        </m:sup>
                        <m:e>
                          <m:r>
                            <a:rPr lang="it-IT" b="0" i="1" smtClean="0">
                              <a:latin typeface="Cambria Math" panose="02040503050406030204" pitchFamily="18" charset="0"/>
                            </a:rPr>
                            <m:t>𝑘</m:t>
                          </m:r>
                          <m:r>
                            <a:rPr lang="it-IT" b="0" i="1" smtClean="0">
                              <a:latin typeface="Cambria Math" panose="02040503050406030204" pitchFamily="18" charset="0"/>
                            </a:rPr>
                            <m:t> </m:t>
                          </m:r>
                          <m:r>
                            <m:rPr>
                              <m:sty m:val="p"/>
                            </m:rPr>
                            <a:rPr lang="it-IT" b="0" i="0" smtClean="0">
                              <a:latin typeface="Cambria Math" panose="02040503050406030204" pitchFamily="18" charset="0"/>
                            </a:rPr>
                            <m:t>Φ</m:t>
                          </m:r>
                          <m:d>
                            <m:dPr>
                              <m:ctrlPr>
                                <a:rPr lang="it-IT" b="0" i="1" smtClean="0">
                                  <a:latin typeface="Cambria Math" panose="02040503050406030204" pitchFamily="18" charset="0"/>
                                </a:rPr>
                              </m:ctrlPr>
                            </m:dPr>
                            <m:e>
                              <m:r>
                                <a:rPr lang="it-IT" b="0" i="1" smtClean="0">
                                  <a:latin typeface="Cambria Math" panose="02040503050406030204" pitchFamily="18" charset="0"/>
                                </a:rPr>
                                <m:t>𝑘</m:t>
                              </m:r>
                            </m:e>
                          </m:d>
                          <m:r>
                            <a:rPr lang="it-IT" b="0" i="1" smtClean="0">
                              <a:latin typeface="Cambria Math" panose="02040503050406030204" pitchFamily="18" charset="0"/>
                            </a:rPr>
                            <m:t> </m:t>
                          </m:r>
                          <m:r>
                            <m:rPr>
                              <m:sty m:val="p"/>
                            </m:rPr>
                            <a:rPr lang="it-IT" b="0" i="1" smtClean="0">
                              <a:latin typeface="Cambria Math" panose="02040503050406030204" pitchFamily="18" charset="0"/>
                            </a:rPr>
                            <m:t>sin</m:t>
                          </m:r>
                          <m:d>
                            <m:dPr>
                              <m:ctrlPr>
                                <a:rPr lang="it-IT" b="0" i="1" smtClean="0">
                                  <a:latin typeface="Cambria Math" panose="02040503050406030204" pitchFamily="18" charset="0"/>
                                </a:rPr>
                              </m:ctrlPr>
                            </m:dPr>
                            <m:e>
                              <m:r>
                                <a:rPr lang="it-IT" b="0" i="1" smtClean="0">
                                  <a:latin typeface="Cambria Math" panose="02040503050406030204" pitchFamily="18" charset="0"/>
                                </a:rPr>
                                <m:t>𝑘</m:t>
                              </m:r>
                              <m:r>
                                <a:rPr lang="it-IT" b="0" i="1" smtClean="0">
                                  <a:latin typeface="Cambria Math" panose="02040503050406030204" pitchFamily="18" charset="0"/>
                                </a:rPr>
                                <m:t>⋅</m:t>
                              </m:r>
                              <m:r>
                                <a:rPr lang="it-IT" b="0" i="1" smtClean="0">
                                  <a:latin typeface="Cambria Math" panose="02040503050406030204" pitchFamily="18" charset="0"/>
                                </a:rPr>
                                <m:t>𝑟</m:t>
                              </m:r>
                            </m:e>
                          </m:d>
                          <m:r>
                            <a:rPr lang="it-IT" b="0" i="1" smtClean="0">
                              <a:latin typeface="Cambria Math" panose="02040503050406030204" pitchFamily="18" charset="0"/>
                            </a:rPr>
                            <m:t> </m:t>
                          </m:r>
                          <m:r>
                            <a:rPr lang="it-IT" b="0" i="1" smtClean="0">
                              <a:latin typeface="Cambria Math" panose="02040503050406030204" pitchFamily="18" charset="0"/>
                            </a:rPr>
                            <m:t>𝑑𝑘</m:t>
                          </m:r>
                        </m:e>
                      </m:nary>
                    </m:oMath>
                  </m:oMathPara>
                </a14:m>
                <a:endParaRPr lang="en-US" dirty="0"/>
              </a:p>
              <a:p>
                <a:pPr marL="0" indent="0">
                  <a:buNone/>
                </a:pPr>
                <a:r>
                  <a:rPr lang="en-US" dirty="0" smtClean="0"/>
                  <a:t>where </a:t>
                </a:r>
                <a14:m>
                  <m:oMath xmlns:m="http://schemas.openxmlformats.org/officeDocument/2006/math">
                    <m:r>
                      <m:rPr>
                        <m:sty m:val="p"/>
                      </m:rPr>
                      <a:rPr lang="it-IT" b="0" i="0" smtClean="0">
                        <a:latin typeface="Cambria Math" panose="02040503050406030204" pitchFamily="18" charset="0"/>
                      </a:rPr>
                      <m:t>Φ</m:t>
                    </m:r>
                    <m:d>
                      <m:dPr>
                        <m:ctrlPr>
                          <a:rPr lang="it-IT" b="0" i="1" smtClean="0">
                            <a:latin typeface="Cambria Math" panose="02040503050406030204" pitchFamily="18" charset="0"/>
                          </a:rPr>
                        </m:ctrlPr>
                      </m:dPr>
                      <m:e>
                        <m:r>
                          <a:rPr lang="it-IT" b="0" i="1" smtClean="0">
                            <a:latin typeface="Cambria Math" panose="02040503050406030204" pitchFamily="18" charset="0"/>
                          </a:rPr>
                          <m:t>𝑘</m:t>
                        </m:r>
                      </m:e>
                    </m:d>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𝑘</m:t>
                        </m:r>
                      </m:e>
                      <m:sup>
                        <m:r>
                          <a:rPr lang="it-IT" b="0" i="1" smtClean="0">
                            <a:latin typeface="Cambria Math" panose="02040503050406030204" pitchFamily="18" charset="0"/>
                          </a:rPr>
                          <m:t>−11/3</m:t>
                        </m:r>
                      </m:sup>
                    </m:sSup>
                  </m:oMath>
                </a14:m>
                <a:r>
                  <a:rPr lang="en-US" dirty="0" smtClean="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0</m:t>
                        </m:r>
                      </m:sub>
                    </m:sSub>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0</m:t>
                        </m:r>
                      </m:sub>
                    </m:sSub>
                  </m:oMath>
                </a14:m>
                <a:r>
                  <a:rPr lang="en-US" dirty="0" smtClean="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𝑀</m:t>
                        </m:r>
                      </m:sub>
                    </m:sSub>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𝑙</m:t>
                        </m:r>
                      </m:e>
                      <m:sub>
                        <m:r>
                          <a:rPr lang="it-IT" b="0" i="1" smtClean="0">
                            <a:latin typeface="Cambria Math" panose="02040503050406030204" pitchFamily="18" charset="0"/>
                          </a:rPr>
                          <m:t>0</m:t>
                        </m:r>
                      </m:sub>
                    </m:sSub>
                  </m:oMath>
                </a14:m>
                <a:r>
                  <a:rPr lang="en-US" dirty="0" smtClean="0"/>
                  <a:t> and they come down to Kolmogorov-Taylor model. With this expression we can also explore non-Kolmogorov model, changing the slope of the power law </a:t>
                </a:r>
                <a14:m>
                  <m:oMath xmlns:m="http://schemas.openxmlformats.org/officeDocument/2006/math">
                    <m:r>
                      <m:rPr>
                        <m:sty m:val="p"/>
                      </m:rPr>
                      <a:rPr lang="en-US" i="0" dirty="0" smtClean="0">
                        <a:latin typeface="Cambria Math" panose="02040503050406030204" pitchFamily="18" charset="0"/>
                      </a:rPr>
                      <m:t>Φ</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e>
                    </m:d>
                    <m:r>
                      <a:rPr lang="it-IT" b="0" i="1" dirty="0" smtClean="0">
                        <a:latin typeface="Cambria Math" panose="02040503050406030204" pitchFamily="18" charset="0"/>
                      </a:rPr>
                      <m:t> </m:t>
                    </m:r>
                  </m:oMath>
                </a14:m>
                <a:endParaRPr lang="en-US" dirty="0" smtClean="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41784" y="1175657"/>
                <a:ext cx="11197244" cy="4773623"/>
              </a:xfrm>
              <a:blipFill>
                <a:blip r:embed="rId2"/>
                <a:stretch>
                  <a:fillRect l="-817" r="-1198" b="-2299"/>
                </a:stretch>
              </a:blipFill>
            </p:spPr>
            <p:txBody>
              <a:bodyPr/>
              <a:lstStyle/>
              <a:p>
                <a:r>
                  <a:rPr lang="en-US">
                    <a:noFill/>
                  </a:rPr>
                  <a:t> </a:t>
                </a:r>
              </a:p>
            </p:txBody>
          </p:sp>
        </mc:Fallback>
      </mc:AlternateContent>
    </p:spTree>
    <p:extLst>
      <p:ext uri="{BB962C8B-B14F-4D97-AF65-F5344CB8AC3E}">
        <p14:creationId xmlns:p14="http://schemas.microsoft.com/office/powerpoint/2010/main" val="29286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fontScale="90000"/>
          </a:bodyPr>
          <a:lstStyle/>
          <a:p>
            <a:r>
              <a:rPr lang="en-US" b="1" dirty="0"/>
              <a:t>The spatial correlation function for the absorption coefficient</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41784" y="1175657"/>
                <a:ext cx="7308812" cy="4773623"/>
              </a:xfrm>
            </p:spPr>
            <p:txBody>
              <a:bodyPr>
                <a:normAutofit fontScale="70000" lnSpcReduction="20000"/>
              </a:bodyPr>
              <a:lstStyle/>
              <a:p>
                <a:pPr marL="0" indent="0">
                  <a:buNone/>
                </a:pPr>
                <a:r>
                  <a:rPr lang="en-US" dirty="0" smtClean="0"/>
                  <a:t>The previous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𝛼</m:t>
                        </m:r>
                      </m:sub>
                    </m:sSub>
                  </m:oMath>
                </a14:m>
                <a:r>
                  <a:rPr lang="en-US" dirty="0" smtClean="0"/>
                  <a:t> expression is useful for numerical evaluation. In this lecture we can use a Gaussian approximation in order to integrate the RMS equation.</a:t>
                </a:r>
              </a:p>
              <a:p>
                <a:pPr marL="0" indent="0">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𝑏</m:t>
                          </m:r>
                        </m:e>
                        <m:sub>
                          <m:r>
                            <m:rPr>
                              <m:sty m:val="p"/>
                            </m:rPr>
                            <a:rPr lang="it-IT" b="0" i="1" smtClean="0">
                              <a:latin typeface="Cambria Math" panose="02040503050406030204" pitchFamily="18" charset="0"/>
                            </a:rPr>
                            <m:t>α</m:t>
                          </m:r>
                        </m:sub>
                      </m:sSub>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m:t>
                              </m:r>
                              <m:r>
                                <a:rPr lang="it-IT" b="0" i="1" smtClean="0">
                                  <a:latin typeface="Cambria Math" panose="02040503050406030204" pitchFamily="18" charset="0"/>
                                </a:rPr>
                                <m:t>𝑟</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2</m:t>
                              </m:r>
                            </m:sub>
                          </m:sSub>
                          <m:r>
                            <a:rPr lang="it-IT" b="0" i="1" smtClean="0">
                              <a:latin typeface="Cambria Math" panose="02040503050406030204" pitchFamily="18" charset="0"/>
                            </a:rPr>
                            <m:t>|</m:t>
                          </m:r>
                        </m:e>
                      </m:d>
                      <m:r>
                        <a:rPr lang="it-IT" b="0" i="1" smtClean="0">
                          <a:latin typeface="Cambria Math" panose="02040503050406030204" pitchFamily="18" charset="0"/>
                        </a:rPr>
                        <m:t>=</m:t>
                      </m:r>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exp</m:t>
                          </m:r>
                        </m:fName>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m:t>
                                      </m:r>
                                      <m:r>
                                        <a:rPr lang="it-IT" b="0" i="1" smtClean="0">
                                          <a:latin typeface="Cambria Math" panose="02040503050406030204" pitchFamily="18" charset="0"/>
                                        </a:rPr>
                                        <m:t>𝑟</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2</m:t>
                                      </m:r>
                                    </m:sub>
                                  </m:sSub>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m:t>
                                          </m:r>
                                        </m:e>
                                      </m:d>
                                    </m:e>
                                    <m:sup>
                                      <m:r>
                                        <a:rPr lang="it-IT" b="0" i="1" smtClean="0">
                                          <a:latin typeface="Cambria Math" panose="02040503050406030204" pitchFamily="18" charset="0"/>
                                        </a:rPr>
                                        <m:t>2</m:t>
                                      </m:r>
                                    </m:sup>
                                  </m:sSup>
                                </m:num>
                                <m:den>
                                  <m:r>
                                    <a:rPr lang="it-IT" b="0" i="1" smtClean="0">
                                      <a:latin typeface="Cambria Math" panose="02040503050406030204" pitchFamily="18" charset="0"/>
                                    </a:rPr>
                                    <m:t>2</m:t>
                                  </m:r>
                                  <m:sSup>
                                    <m:sSupPr>
                                      <m:ctrlPr>
                                        <a:rPr lang="it-IT" b="0" i="1" smtClean="0">
                                          <a:latin typeface="Cambria Math" panose="02040503050406030204" pitchFamily="18" charset="0"/>
                                        </a:rPr>
                                      </m:ctrlPr>
                                    </m:sSupPr>
                                    <m:e>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0</m:t>
                                          </m:r>
                                        </m:sub>
                                      </m:sSub>
                                      <m:r>
                                        <a:rPr lang="it-IT" b="0" i="1" smtClean="0">
                                          <a:latin typeface="Cambria Math" panose="02040503050406030204" pitchFamily="18" charset="0"/>
                                        </a:rPr>
                                        <m:t>/3)</m:t>
                                      </m:r>
                                    </m:e>
                                    <m:sup>
                                      <m:r>
                                        <a:rPr lang="it-IT" b="0" i="1" smtClean="0">
                                          <a:latin typeface="Cambria Math" panose="02040503050406030204" pitchFamily="18" charset="0"/>
                                        </a:rPr>
                                        <m:t>2</m:t>
                                      </m:r>
                                    </m:sup>
                                  </m:sSup>
                                </m:den>
                              </m:f>
                            </m:e>
                          </m:d>
                        </m:e>
                      </m:func>
                    </m:oMath>
                  </m:oMathPara>
                </a14:m>
                <a:endParaRPr lang="it-IT" b="0" dirty="0" smtClean="0"/>
              </a:p>
              <a:p>
                <a:pPr marL="0" indent="0">
                  <a:buNone/>
                </a:pPr>
                <a:r>
                  <a:rPr lang="en-US" dirty="0" smtClean="0"/>
                  <a:t>The Gaussian pattern is very similar to the Kolmogorov PS. The first one overestimates the power at small scales and underestimates the power at larger scales, but it’s still good enough to reach some interesting results.</a:t>
                </a:r>
              </a:p>
              <a:p>
                <a:pPr marL="0" indent="0">
                  <a:buNone/>
                </a:pPr>
                <a:r>
                  <a:rPr lang="en-US" dirty="0" smtClean="0">
                    <a:latin typeface="Cambria Math" panose="02040503050406030204" pitchFamily="18" charset="0"/>
                  </a:rPr>
                  <a:t>We can also assume that same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𝐶</m:t>
                        </m:r>
                      </m:e>
                      <m:sub>
                        <m:r>
                          <a:rPr lang="en-US" i="1" smtClean="0">
                            <a:latin typeface="Cambria Math" panose="02040503050406030204" pitchFamily="18" charset="0"/>
                          </a:rPr>
                          <m:t>𝛼</m:t>
                        </m:r>
                      </m:sub>
                      <m:sup>
                        <m:r>
                          <a:rPr lang="en-US" i="1" smtClean="0">
                            <a:latin typeface="Cambria Math" panose="02040503050406030204" pitchFamily="18" charset="0"/>
                          </a:rPr>
                          <m:t>2</m:t>
                        </m:r>
                      </m:sup>
                    </m:sSubSup>
                  </m:oMath>
                </a14:m>
                <a:r>
                  <a:rPr lang="en-US" dirty="0" smtClean="0">
                    <a:latin typeface="Cambria Math" panose="02040503050406030204" pitchFamily="18" charset="0"/>
                  </a:rPr>
                  <a:t> dependency from the waver vapor at what we found for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𝐶</m:t>
                        </m:r>
                      </m:e>
                      <m:sub>
                        <m:r>
                          <a:rPr lang="en-US" i="1" smtClean="0">
                            <a:latin typeface="Cambria Math" panose="02040503050406030204" pitchFamily="18" charset="0"/>
                          </a:rPr>
                          <m:t>𝑛</m:t>
                        </m:r>
                      </m:sub>
                      <m:sup>
                        <m:r>
                          <a:rPr lang="en-US" i="1" smtClean="0">
                            <a:latin typeface="Cambria Math" panose="02040503050406030204" pitchFamily="18" charset="0"/>
                          </a:rPr>
                          <m:t>2</m:t>
                        </m:r>
                      </m:sup>
                    </m:sSubSup>
                  </m:oMath>
                </a14:m>
                <a:endParaRPr lang="en-US" b="0" dirty="0" smtClean="0">
                  <a:latin typeface="Cambria Math" panose="02040503050406030204" pitchFamily="18" charset="0"/>
                </a:endParaRPr>
              </a:p>
              <a:p>
                <a:pPr marL="0" indent="0">
                  <a:buNone/>
                </a:pPr>
                <a:endParaRPr lang="it-IT" b="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𝐶</m:t>
                          </m:r>
                        </m:e>
                        <m:sub>
                          <m:r>
                            <a:rPr lang="it-IT" b="0" i="1" smtClean="0">
                              <a:latin typeface="Cambria Math" panose="02040503050406030204" pitchFamily="18" charset="0"/>
                            </a:rPr>
                            <m:t>𝛼</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2</m:t>
                                  </m:r>
                                </m:sub>
                              </m:sSub>
                            </m:num>
                            <m:den>
                              <m:r>
                                <a:rPr lang="it-IT" b="0" i="1" smtClean="0">
                                  <a:latin typeface="Cambria Math" panose="02040503050406030204" pitchFamily="18" charset="0"/>
                                </a:rPr>
                                <m:t>2</m:t>
                              </m:r>
                            </m:den>
                          </m:f>
                        </m:e>
                      </m:d>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𝐶</m:t>
                          </m:r>
                        </m:e>
                        <m:sub>
                          <m:r>
                            <a:rPr lang="it-IT" b="0" i="1" smtClean="0">
                              <a:latin typeface="Cambria Math" panose="02040503050406030204" pitchFamily="18" charset="0"/>
                            </a:rPr>
                            <m:t>𝛼</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r>
                            <a:rPr lang="it-IT" b="0" i="1" smtClean="0">
                              <a:latin typeface="Cambria Math" panose="02040503050406030204" pitchFamily="18" charset="0"/>
                            </a:rPr>
                            <m:t>𝑧</m:t>
                          </m:r>
                        </m:e>
                      </m:d>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𝐶</m:t>
                          </m:r>
                        </m:e>
                        <m:sub>
                          <m:r>
                            <a:rPr lang="it-IT" b="0" i="1" smtClean="0">
                              <a:latin typeface="Cambria Math" panose="02040503050406030204" pitchFamily="18" charset="0"/>
                            </a:rPr>
                            <m:t>𝑛</m:t>
                          </m:r>
                        </m:sub>
                        <m:sup>
                          <m:r>
                            <a:rPr lang="it-IT" b="0" i="1" smtClean="0">
                              <a:latin typeface="Cambria Math" panose="02040503050406030204" pitchFamily="18" charset="0"/>
                            </a:rPr>
                            <m:t>2</m:t>
                          </m:r>
                        </m:sup>
                      </m:sSubSup>
                      <m:r>
                        <a:rPr lang="it-IT" b="0" i="1" smtClean="0">
                          <a:latin typeface="Cambria Math" panose="02040503050406030204" pitchFamily="18" charset="0"/>
                        </a:rPr>
                        <m:t>(</m:t>
                      </m:r>
                      <m:r>
                        <a:rPr lang="it-IT" b="0" i="1" smtClean="0">
                          <a:latin typeface="Cambria Math" panose="02040503050406030204" pitchFamily="18" charset="0"/>
                        </a:rPr>
                        <m:t>𝑧</m:t>
                      </m:r>
                      <m:r>
                        <a:rPr lang="it-IT" b="0" i="1" smtClean="0">
                          <a:latin typeface="Cambria Math" panose="02040503050406030204" pitchFamily="18" charset="0"/>
                        </a:rPr>
                        <m:t>)=</m:t>
                      </m:r>
                      <m:r>
                        <a:rPr lang="it-IT" b="0" i="0" smtClean="0">
                          <a:latin typeface="Cambria Math" panose="02040503050406030204" pitchFamily="18" charset="0"/>
                        </a:rPr>
                        <m:t> </m:t>
                      </m:r>
                      <m:sSubSup>
                        <m:sSubSupPr>
                          <m:ctrlPr>
                            <a:rPr lang="it-IT" b="0" i="1" smtClean="0">
                              <a:latin typeface="Cambria Math" panose="02040503050406030204" pitchFamily="18" charset="0"/>
                            </a:rPr>
                          </m:ctrlPr>
                        </m:sSubSupPr>
                        <m:e>
                          <m:r>
                            <m:rPr>
                              <m:sty m:val="p"/>
                            </m:rPr>
                            <a:rPr lang="it-IT" b="0" i="0" smtClean="0">
                              <a:latin typeface="Cambria Math" panose="02040503050406030204" pitchFamily="18" charset="0"/>
                            </a:rPr>
                            <m:t>C</m:t>
                          </m:r>
                        </m:e>
                        <m:sub>
                          <m:r>
                            <a:rPr lang="it-IT" b="0" i="0" smtClean="0">
                              <a:latin typeface="Cambria Math" panose="02040503050406030204" pitchFamily="18" charset="0"/>
                            </a:rPr>
                            <m:t>0</m:t>
                          </m:r>
                        </m:sub>
                        <m:sup>
                          <m:r>
                            <a:rPr lang="it-IT" b="0" i="0" smtClean="0">
                              <a:latin typeface="Cambria Math" panose="02040503050406030204" pitchFamily="18" charset="0"/>
                            </a:rPr>
                            <m:t>2</m:t>
                          </m:r>
                        </m:sup>
                      </m:sSubSup>
                      <m:r>
                        <m:rPr>
                          <m:sty m:val="p"/>
                        </m:rPr>
                        <a:rPr lang="it-IT" b="0" i="0" smtClean="0">
                          <a:latin typeface="Cambria Math" panose="02040503050406030204" pitchFamily="18" charset="0"/>
                        </a:rPr>
                        <m:t>exp</m:t>
                      </m:r>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𝑧</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0</m:t>
                                  </m:r>
                                </m:sub>
                              </m:sSub>
                            </m:den>
                          </m:f>
                        </m:e>
                      </m:d>
                      <m:r>
                        <a:rPr lang="it-IT" b="0" i="0" smtClean="0">
                          <a:latin typeface="Cambria Math" panose="02040503050406030204" pitchFamily="18" charset="0"/>
                        </a:rPr>
                        <m:t> ;  </m:t>
                      </m:r>
                      <m:sSub>
                        <m:sSubPr>
                          <m:ctrlPr>
                            <a:rPr lang="it-IT" b="0" i="1" smtClean="0">
                              <a:latin typeface="Cambria Math" panose="02040503050406030204" pitchFamily="18" charset="0"/>
                            </a:rPr>
                          </m:ctrlPr>
                        </m:sSubPr>
                        <m:e>
                          <m:r>
                            <m:rPr>
                              <m:sty m:val="p"/>
                            </m:rPr>
                            <a:rPr lang="it-IT" b="0" i="0" smtClean="0">
                              <a:latin typeface="Cambria Math" panose="02040503050406030204" pitchFamily="18" charset="0"/>
                            </a:rPr>
                            <m:t>z</m:t>
                          </m:r>
                        </m:e>
                        <m:sub>
                          <m:r>
                            <a:rPr lang="it-IT" b="0" i="0" smtClean="0">
                              <a:latin typeface="Cambria Math" panose="02040503050406030204" pitchFamily="18" charset="0"/>
                            </a:rPr>
                            <m:t>0</m:t>
                          </m:r>
                        </m:sub>
                      </m:sSub>
                      <m:r>
                        <a:rPr lang="it-IT" b="0" i="0" smtClean="0">
                          <a:latin typeface="Cambria Math" panose="02040503050406030204" pitchFamily="18" charset="0"/>
                        </a:rPr>
                        <m:t>=2</m:t>
                      </m:r>
                      <m:r>
                        <m:rPr>
                          <m:sty m:val="p"/>
                        </m:rPr>
                        <a:rPr lang="it-IT" b="0" i="0" smtClean="0">
                          <a:latin typeface="Cambria Math" panose="02040503050406030204" pitchFamily="18" charset="0"/>
                        </a:rPr>
                        <m:t>km</m:t>
                      </m:r>
                    </m:oMath>
                  </m:oMathPara>
                </a14:m>
                <a:endParaRPr lang="it-IT" b="0" dirty="0" smtClean="0"/>
              </a:p>
              <a:p>
                <a:pPr marL="0" indent="0">
                  <a:buNone/>
                </a:pPr>
                <a:r>
                  <a:rPr lang="en-US" dirty="0" smtClean="0"/>
                  <a:t>Come </a:t>
                </a:r>
              </a:p>
              <a:p>
                <a:pPr marL="0" indent="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𝐵</m:t>
                          </m:r>
                        </m:e>
                        <m:sub>
                          <m:r>
                            <a:rPr lang="it-IT" i="1">
                              <a:latin typeface="Cambria Math" panose="02040503050406030204" pitchFamily="18" charset="0"/>
                            </a:rPr>
                            <m:t>𝛼</m:t>
                          </m:r>
                        </m:sub>
                      </m:sSub>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e>
                      </m:d>
                      <m:r>
                        <a:rPr lang="it-IT" b="0" i="1" smtClean="0">
                          <a:latin typeface="Cambria Math" panose="02040503050406030204" pitchFamily="18" charset="0"/>
                        </a:rPr>
                        <m:t>=〈</m:t>
                      </m:r>
                      <m:r>
                        <a:rPr lang="it-IT" b="0" i="1" smtClean="0">
                          <a:latin typeface="Cambria Math" panose="02040503050406030204" pitchFamily="18" charset="0"/>
                        </a:rPr>
                        <m:t>𝛼</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1</m:t>
                              </m:r>
                            </m:sub>
                          </m:sSub>
                        </m:e>
                      </m:d>
                      <m:r>
                        <a:rPr lang="it-IT" b="0" i="1" smtClean="0">
                          <a:latin typeface="Cambria Math" panose="02040503050406030204" pitchFamily="18" charset="0"/>
                        </a:rPr>
                        <m:t> </m:t>
                      </m:r>
                      <m:r>
                        <a:rPr lang="it-IT" b="0" i="1" smtClean="0">
                          <a:latin typeface="Cambria Math" panose="02040503050406030204" pitchFamily="18" charset="0"/>
                        </a:rPr>
                        <m:t>𝛼</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2</m:t>
                              </m:r>
                            </m:sub>
                          </m:sSub>
                        </m:e>
                      </m:d>
                      <m:r>
                        <a:rPr lang="it-IT" b="0" i="1" smtClean="0">
                          <a:latin typeface="Cambria Math" panose="02040503050406030204" pitchFamily="18" charset="0"/>
                        </a:rPr>
                        <m:t>〉</m:t>
                      </m:r>
                      <m:r>
                        <a:rPr lang="it-IT" i="1">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2</m:t>
                          </m:r>
                        </m:den>
                      </m:f>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𝐿</m:t>
                          </m:r>
                        </m:e>
                        <m:sub>
                          <m:r>
                            <a:rPr lang="it-IT" b="0" i="1" smtClean="0">
                              <a:latin typeface="Cambria Math" panose="02040503050406030204" pitchFamily="18" charset="0"/>
                            </a:rPr>
                            <m:t>0</m:t>
                          </m:r>
                        </m:sub>
                        <m:sup>
                          <m:r>
                            <a:rPr lang="it-IT" b="0" i="1" smtClean="0">
                              <a:latin typeface="Cambria Math" panose="02040503050406030204" pitchFamily="18" charset="0"/>
                            </a:rPr>
                            <m:t>2/3</m:t>
                          </m:r>
                        </m:sup>
                      </m:sSubSup>
                      <m:d>
                        <m:dPr>
                          <m:ctrlPr>
                            <a:rPr lang="it-IT" b="0" i="1" smtClean="0">
                              <a:latin typeface="Cambria Math" panose="02040503050406030204" pitchFamily="18" charset="0"/>
                            </a:rPr>
                          </m:ctrlPr>
                        </m:dPr>
                        <m:e>
                          <m:sSubSup>
                            <m:sSubSupPr>
                              <m:ctrlPr>
                                <a:rPr lang="it-IT" i="1">
                                  <a:latin typeface="Cambria Math" panose="02040503050406030204" pitchFamily="18" charset="0"/>
                                </a:rPr>
                              </m:ctrlPr>
                            </m:sSubSupPr>
                            <m:e>
                              <m:r>
                                <m:rPr>
                                  <m:sty m:val="p"/>
                                </m:rPr>
                                <a:rPr lang="it-IT">
                                  <a:latin typeface="Cambria Math" panose="02040503050406030204" pitchFamily="18" charset="0"/>
                                </a:rPr>
                                <m:t>C</m:t>
                              </m:r>
                            </m:e>
                            <m:sub>
                              <m:r>
                                <a:rPr lang="it-IT">
                                  <a:latin typeface="Cambria Math" panose="02040503050406030204" pitchFamily="18" charset="0"/>
                                </a:rPr>
                                <m:t>0</m:t>
                              </m:r>
                            </m:sub>
                            <m:sup>
                              <m:r>
                                <a:rPr lang="it-IT">
                                  <a:latin typeface="Cambria Math" panose="02040503050406030204" pitchFamily="18" charset="0"/>
                                </a:rPr>
                                <m:t>2</m:t>
                              </m:r>
                            </m:sup>
                          </m:sSubSup>
                          <m:r>
                            <m:rPr>
                              <m:sty m:val="p"/>
                            </m:rPr>
                            <a:rPr lang="it-IT">
                              <a:latin typeface="Cambria Math" panose="02040503050406030204" pitchFamily="18" charset="0"/>
                            </a:rPr>
                            <m:t>exp</m:t>
                          </m:r>
                          <m:d>
                            <m:dPr>
                              <m:begChr m:val="["/>
                              <m:endChr m:val="]"/>
                              <m:ctrlPr>
                                <a:rPr lang="it-IT" i="1">
                                  <a:latin typeface="Cambria Math" panose="02040503050406030204" pitchFamily="18" charset="0"/>
                                </a:rPr>
                              </m:ctrlPr>
                            </m:dPr>
                            <m:e>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𝑧</m:t>
                                  </m:r>
                                </m:num>
                                <m:den>
                                  <m:sSub>
                                    <m:sSubPr>
                                      <m:ctrlPr>
                                        <a:rPr lang="it-IT" i="1">
                                          <a:latin typeface="Cambria Math" panose="02040503050406030204" pitchFamily="18" charset="0"/>
                                        </a:rPr>
                                      </m:ctrlPr>
                                    </m:sSubPr>
                                    <m:e>
                                      <m:r>
                                        <a:rPr lang="it-IT" i="1">
                                          <a:latin typeface="Cambria Math" panose="02040503050406030204" pitchFamily="18" charset="0"/>
                                        </a:rPr>
                                        <m:t>𝑧</m:t>
                                      </m:r>
                                    </m:e>
                                    <m:sub>
                                      <m:r>
                                        <a:rPr lang="it-IT" i="1">
                                          <a:latin typeface="Cambria Math" panose="02040503050406030204" pitchFamily="18" charset="0"/>
                                        </a:rPr>
                                        <m:t>0</m:t>
                                      </m:r>
                                    </m:sub>
                                  </m:sSub>
                                </m:den>
                              </m:f>
                            </m:e>
                          </m:d>
                        </m:e>
                      </m:d>
                      <m:d>
                        <m:dPr>
                          <m:ctrlPr>
                            <a:rPr lang="it-IT" b="0" i="1" smtClean="0">
                              <a:latin typeface="Cambria Math" panose="02040503050406030204" pitchFamily="18" charset="0"/>
                            </a:rPr>
                          </m:ctrlPr>
                        </m:dPr>
                        <m:e>
                          <m:func>
                            <m:funcPr>
                              <m:ctrlPr>
                                <a:rPr lang="it-IT" i="1">
                                  <a:latin typeface="Cambria Math" panose="02040503050406030204" pitchFamily="18" charset="0"/>
                                </a:rPr>
                              </m:ctrlPr>
                            </m:funcPr>
                            <m:fName>
                              <m:r>
                                <m:rPr>
                                  <m:sty m:val="p"/>
                                </m:rPr>
                                <a:rPr lang="it-IT">
                                  <a:latin typeface="Cambria Math" panose="02040503050406030204" pitchFamily="18" charset="0"/>
                                </a:rPr>
                                <m:t>exp</m:t>
                              </m:r>
                            </m:fName>
                            <m:e>
                              <m:d>
                                <m:dPr>
                                  <m:begChr m:val="["/>
                                  <m:endChr m:val="]"/>
                                  <m:ctrlPr>
                                    <a:rPr lang="it-IT" i="1">
                                      <a:latin typeface="Cambria Math" panose="02040503050406030204" pitchFamily="18" charset="0"/>
                                    </a:rPr>
                                  </m:ctrlPr>
                                </m:dPr>
                                <m:e>
                                  <m:r>
                                    <a:rPr lang="it-IT" i="1">
                                      <a:latin typeface="Cambria Math" panose="02040503050406030204" pitchFamily="18" charset="0"/>
                                    </a:rPr>
                                    <m:t>−</m:t>
                                  </m:r>
                                  <m:f>
                                    <m:fPr>
                                      <m:ctrlPr>
                                        <a:rPr lang="it-IT" i="1">
                                          <a:latin typeface="Cambria Math" panose="02040503050406030204" pitchFamily="18" charset="0"/>
                                        </a:rPr>
                                      </m:ctrlPr>
                                    </m:fPr>
                                    <m:num>
                                      <m:sSub>
                                        <m:sSubPr>
                                          <m:ctrlPr>
                                            <a:rPr lang="it-IT" i="1">
                                              <a:latin typeface="Cambria Math" panose="02040503050406030204" pitchFamily="18" charset="0"/>
                                            </a:rPr>
                                          </m:ctrlPr>
                                        </m:sSubPr>
                                        <m:e>
                                          <m:r>
                                            <a:rPr lang="it-IT" i="1">
                                              <a:latin typeface="Cambria Math" panose="02040503050406030204" pitchFamily="18" charset="0"/>
                                            </a:rPr>
                                            <m:t>|</m:t>
                                          </m:r>
                                          <m:r>
                                            <a:rPr lang="it-IT" i="1">
                                              <a:latin typeface="Cambria Math" panose="02040503050406030204" pitchFamily="18" charset="0"/>
                                            </a:rPr>
                                            <m:t>𝑟</m:t>
                                          </m:r>
                                        </m:e>
                                        <m:sub>
                                          <m:r>
                                            <a:rPr lang="it-IT" i="1">
                                              <a:latin typeface="Cambria Math" panose="02040503050406030204" pitchFamily="18" charset="0"/>
                                            </a:rPr>
                                            <m:t>1</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2</m:t>
                                          </m:r>
                                        </m:sub>
                                      </m:sSub>
                                      <m:sSup>
                                        <m:sSupPr>
                                          <m:ctrlPr>
                                            <a:rPr lang="it-IT" i="1">
                                              <a:latin typeface="Cambria Math" panose="02040503050406030204" pitchFamily="18" charset="0"/>
                                            </a:rPr>
                                          </m:ctrlPr>
                                        </m:sSupPr>
                                        <m:e>
                                          <m:d>
                                            <m:dPr>
                                              <m:begChr m:val=""/>
                                              <m:endChr m:val="|"/>
                                              <m:ctrlPr>
                                                <a:rPr lang="it-IT" i="1">
                                                  <a:latin typeface="Cambria Math" panose="02040503050406030204" pitchFamily="18" charset="0"/>
                                                </a:rPr>
                                              </m:ctrlPr>
                                            </m:dPr>
                                            <m:e>
                                              <m:r>
                                                <a:rPr lang="it-IT" i="1">
                                                  <a:latin typeface="Cambria Math" panose="02040503050406030204" pitchFamily="18" charset="0"/>
                                                </a:rPr>
                                                <m:t>​</m:t>
                                              </m:r>
                                            </m:e>
                                          </m:d>
                                        </m:e>
                                        <m:sup>
                                          <m:r>
                                            <a:rPr lang="it-IT" i="1">
                                              <a:latin typeface="Cambria Math" panose="02040503050406030204" pitchFamily="18" charset="0"/>
                                            </a:rPr>
                                            <m:t>2</m:t>
                                          </m:r>
                                        </m:sup>
                                      </m:sSup>
                                    </m:num>
                                    <m:den>
                                      <m:r>
                                        <a:rPr lang="it-IT" i="1">
                                          <a:latin typeface="Cambria Math" panose="02040503050406030204" pitchFamily="18" charset="0"/>
                                        </a:rPr>
                                        <m:t>2</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0</m:t>
                                                  </m:r>
                                                </m:sub>
                                              </m:sSub>
                                              <m:r>
                                                <a:rPr lang="it-IT" b="0" i="1" smtClean="0">
                                                  <a:latin typeface="Cambria Math" panose="02040503050406030204" pitchFamily="18" charset="0"/>
                                                </a:rPr>
                                                <m:t>/3</m:t>
                                              </m:r>
                                            </m:e>
                                          </m:d>
                                        </m:e>
                                        <m:sup>
                                          <m:r>
                                            <a:rPr lang="it-IT" i="1">
                                              <a:latin typeface="Cambria Math" panose="02040503050406030204" pitchFamily="18" charset="0"/>
                                            </a:rPr>
                                            <m:t>2</m:t>
                                          </m:r>
                                        </m:sup>
                                      </m:sSup>
                                    </m:den>
                                  </m:f>
                                </m:e>
                              </m:d>
                            </m:e>
                          </m:func>
                        </m:e>
                      </m:d>
                    </m:oMath>
                  </m:oMathPara>
                </a14:m>
                <a:endParaRPr lang="en-US" dirty="0" smtClean="0"/>
              </a:p>
              <a:p>
                <a:pPr marL="0" indent="0">
                  <a:buNone/>
                </a:pPr>
                <a:r>
                  <a:rPr lang="en-US" dirty="0" smtClean="0"/>
                  <a:t> </a:t>
                </a:r>
                <a:endParaRPr lang="en-US" b="0" dirty="0" smtClean="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41784" y="1175657"/>
                <a:ext cx="7308812" cy="4773623"/>
              </a:xfrm>
              <a:blipFill>
                <a:blip r:embed="rId2"/>
                <a:stretch>
                  <a:fillRect l="-500" t="-1916"/>
                </a:stretch>
              </a:blipFill>
            </p:spPr>
            <p:txBody>
              <a:bodyPr/>
              <a:lstStyle/>
              <a:p>
                <a:r>
                  <a:rPr lang="en-US">
                    <a:noFill/>
                  </a:rPr>
                  <a:t> </a:t>
                </a:r>
              </a:p>
            </p:txBody>
          </p:sp>
        </mc:Fallback>
      </mc:AlternateContent>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583" y="1948104"/>
            <a:ext cx="4435864" cy="3228727"/>
          </a:xfrm>
          <a:prstGeom prst="rect">
            <a:avLst/>
          </a:prstGeom>
        </p:spPr>
      </p:pic>
      <p:sp>
        <p:nvSpPr>
          <p:cNvPr id="5" name="CasellaDiTesto 4"/>
          <p:cNvSpPr txBox="1"/>
          <p:nvPr/>
        </p:nvSpPr>
        <p:spPr>
          <a:xfrm>
            <a:off x="5638800" y="3292677"/>
            <a:ext cx="65" cy="276999"/>
          </a:xfrm>
          <a:prstGeom prst="rect">
            <a:avLst/>
          </a:prstGeom>
          <a:noFill/>
          <a:ln>
            <a:solidFill>
              <a:schemeClr val="accent1">
                <a:lumMod val="20000"/>
                <a:lumOff val="80000"/>
              </a:schemeClr>
            </a:solidFill>
          </a:ln>
        </p:spPr>
        <p:txBody>
          <a:bodyPr wrap="none" lIns="0" tIns="0" rIns="0" bIns="0" rtlCol="0" anchor="ctr" anchorCtr="1">
            <a:spAutoFit/>
          </a:bodyPr>
          <a:lstStyle/>
          <a:p>
            <a:endParaRPr lang="en-US" dirty="0" smtClean="0"/>
          </a:p>
        </p:txBody>
      </p:sp>
      <mc:AlternateContent xmlns:mc="http://schemas.openxmlformats.org/markup-compatibility/2006" xmlns:a14="http://schemas.microsoft.com/office/drawing/2010/main">
        <mc:Choice Requires="a14">
          <p:sp>
            <p:nvSpPr>
              <p:cNvPr id="6" name="Rettangolo 5"/>
              <p:cNvSpPr/>
              <p:nvPr/>
            </p:nvSpPr>
            <p:spPr>
              <a:xfrm>
                <a:off x="9260336" y="5176831"/>
                <a:ext cx="13523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𝐿</m:t>
                          </m:r>
                        </m:e>
                        <m:sub>
                          <m:r>
                            <a:rPr lang="it-IT" b="0" i="1" smtClean="0">
                              <a:latin typeface="Cambria Math" panose="02040503050406030204" pitchFamily="18" charset="0"/>
                            </a:rPr>
                            <m:t>0</m:t>
                          </m:r>
                        </m:sub>
                      </m:sSub>
                      <m:r>
                        <a:rPr lang="it-IT" b="0" i="1" smtClean="0">
                          <a:latin typeface="Cambria Math" panose="02040503050406030204" pitchFamily="18" charset="0"/>
                        </a:rPr>
                        <m:t>=100</m:t>
                      </m:r>
                      <m:r>
                        <a:rPr lang="it-IT" b="0" i="1" smtClean="0">
                          <a:latin typeface="Cambria Math" panose="02040503050406030204" pitchFamily="18" charset="0"/>
                        </a:rPr>
                        <m:t>𝑚</m:t>
                      </m:r>
                    </m:oMath>
                  </m:oMathPara>
                </a14:m>
                <a:endParaRPr lang="en-US" dirty="0"/>
              </a:p>
            </p:txBody>
          </p:sp>
        </mc:Choice>
        <mc:Fallback xmlns="">
          <p:sp>
            <p:nvSpPr>
              <p:cNvPr id="6" name="Rettangolo 5"/>
              <p:cNvSpPr>
                <a:spLocks noRot="1" noChangeAspect="1" noMove="1" noResize="1" noEditPoints="1" noAdjustHandles="1" noChangeArrowheads="1" noChangeShapeType="1" noTextEdit="1"/>
              </p:cNvSpPr>
              <p:nvPr/>
            </p:nvSpPr>
            <p:spPr>
              <a:xfrm>
                <a:off x="9260336" y="5176831"/>
                <a:ext cx="135235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ttangolo 6"/>
              <p:cNvSpPr/>
              <p:nvPr/>
            </p:nvSpPr>
            <p:spPr>
              <a:xfrm rot="16200000">
                <a:off x="7561854" y="3439355"/>
                <a:ext cx="680129" cy="2462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000" b="0" i="1" smtClean="0">
                              <a:latin typeface="Cambria Math" panose="02040503050406030204" pitchFamily="18" charset="0"/>
                            </a:rPr>
                          </m:ctrlPr>
                        </m:sSubPr>
                        <m:e>
                          <m:r>
                            <a:rPr lang="it-IT" sz="1000" b="0" i="1" smtClean="0">
                              <a:latin typeface="Cambria Math" panose="02040503050406030204" pitchFamily="18" charset="0"/>
                            </a:rPr>
                            <m:t>𝑏</m:t>
                          </m:r>
                        </m:e>
                        <m:sub>
                          <m:r>
                            <a:rPr lang="it-IT" sz="1000" b="0" i="1" smtClean="0">
                              <a:latin typeface="Cambria Math" panose="02040503050406030204" pitchFamily="18" charset="0"/>
                            </a:rPr>
                            <m:t>𝛼</m:t>
                          </m:r>
                        </m:sub>
                      </m:sSub>
                      <m:d>
                        <m:dPr>
                          <m:ctrlPr>
                            <a:rPr lang="it-IT" sz="1000" b="0" i="1" smtClean="0">
                              <a:latin typeface="Cambria Math" panose="02040503050406030204" pitchFamily="18" charset="0"/>
                            </a:rPr>
                          </m:ctrlPr>
                        </m:dPr>
                        <m:e>
                          <m:r>
                            <a:rPr lang="it-IT" sz="1000" b="0" i="1" smtClean="0">
                              <a:latin typeface="Cambria Math" panose="02040503050406030204" pitchFamily="18" charset="0"/>
                            </a:rPr>
                            <m:t>𝑟</m:t>
                          </m:r>
                        </m:e>
                      </m:d>
                    </m:oMath>
                  </m:oMathPara>
                </a14:m>
                <a:endParaRPr lang="en-US" sz="1000" dirty="0"/>
              </a:p>
            </p:txBody>
          </p:sp>
        </mc:Choice>
        <mc:Fallback xmlns="">
          <p:sp>
            <p:nvSpPr>
              <p:cNvPr id="7" name="Rettangolo 6"/>
              <p:cNvSpPr>
                <a:spLocks noRot="1" noChangeAspect="1" noMove="1" noResize="1" noEditPoints="1" noAdjustHandles="1" noChangeArrowheads="1" noChangeShapeType="1" noTextEdit="1"/>
              </p:cNvSpPr>
              <p:nvPr/>
            </p:nvSpPr>
            <p:spPr>
              <a:xfrm rot="16200000">
                <a:off x="7561854" y="3439355"/>
                <a:ext cx="680129" cy="24622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45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Antenna temperature RMS evaluation</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333772" y="1124745"/>
                <a:ext cx="7128792" cy="5040560"/>
              </a:xfrm>
            </p:spPr>
            <p:txBody>
              <a:bodyPr>
                <a:normAutofit fontScale="55000" lnSpcReduction="20000"/>
              </a:bodyPr>
              <a:lstStyle/>
              <a:p>
                <a:pPr marL="0" indent="0">
                  <a:buNone/>
                </a:pPr>
                <a:r>
                  <a:rPr lang="en-US" sz="2600" dirty="0" smtClean="0">
                    <a:latin typeface="+mj-lt"/>
                  </a:rPr>
                  <a:t>Now we can evaluate the expression for antenna temperature RMS due to atmospheric turbulence</a:t>
                </a:r>
                <a:endParaRPr lang="en-US" sz="260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it-IT" sz="2600" i="1" smtClean="0">
                              <a:latin typeface="Cambria Math" panose="02040503050406030204" pitchFamily="18" charset="0"/>
                            </a:rPr>
                          </m:ctrlPr>
                        </m:dPr>
                        <m:e>
                          <m:sSubSup>
                            <m:sSubSupPr>
                              <m:ctrlPr>
                                <a:rPr lang="it-IT" sz="2600" i="1">
                                  <a:latin typeface="Cambria Math" panose="02040503050406030204" pitchFamily="18" charset="0"/>
                                </a:rPr>
                              </m:ctrlPr>
                            </m:sSubSupPr>
                            <m:e>
                              <m:r>
                                <a:rPr lang="it-IT" sz="2600" i="1">
                                  <a:latin typeface="Cambria Math" panose="02040503050406030204" pitchFamily="18" charset="0"/>
                                </a:rPr>
                                <m:t>𝑇</m:t>
                              </m:r>
                            </m:e>
                            <m:sub>
                              <m:r>
                                <a:rPr lang="it-IT" sz="2600" i="1">
                                  <a:latin typeface="Cambria Math" panose="02040503050406030204" pitchFamily="18" charset="0"/>
                                </a:rPr>
                                <m:t>𝐴</m:t>
                              </m:r>
                            </m:sub>
                            <m:sup>
                              <m:r>
                                <a:rPr lang="it-IT" sz="2600" i="1">
                                  <a:latin typeface="Cambria Math" panose="02040503050406030204" pitchFamily="18" charset="0"/>
                                </a:rPr>
                                <m:t>2</m:t>
                              </m:r>
                            </m:sup>
                          </m:sSubSup>
                        </m:e>
                      </m:d>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1</m:t>
                          </m:r>
                        </m:num>
                        <m:den>
                          <m:sSup>
                            <m:sSupPr>
                              <m:ctrlPr>
                                <a:rPr lang="it-IT" sz="2600" i="1">
                                  <a:latin typeface="Cambria Math" panose="02040503050406030204" pitchFamily="18" charset="0"/>
                                </a:rPr>
                              </m:ctrlPr>
                            </m:sSupPr>
                            <m:e>
                              <m:r>
                                <a:rPr lang="it-IT" sz="2600" i="1">
                                  <a:latin typeface="Cambria Math" panose="02040503050406030204" pitchFamily="18" charset="0"/>
                                </a:rPr>
                                <m:t>𝜆</m:t>
                              </m:r>
                            </m:e>
                            <m:sup>
                              <m:r>
                                <a:rPr lang="it-IT" sz="2600" i="1">
                                  <a:latin typeface="Cambria Math" panose="02040503050406030204" pitchFamily="18" charset="0"/>
                                </a:rPr>
                                <m:t>4</m:t>
                              </m:r>
                            </m:sup>
                          </m:sSup>
                        </m:den>
                      </m:f>
                      <m:nary>
                        <m:naryPr>
                          <m:supHide m:val="on"/>
                          <m:ctrlPr>
                            <a:rPr lang="it-IT" sz="2600" i="1">
                              <a:latin typeface="Cambria Math" panose="02040503050406030204" pitchFamily="18" charset="0"/>
                            </a:rPr>
                          </m:ctrlPr>
                        </m:naryPr>
                        <m:sub>
                          <m:r>
                            <a:rPr lang="it-IT" sz="2600" i="1">
                              <a:latin typeface="Cambria Math" panose="02040503050406030204" pitchFamily="18" charset="0"/>
                            </a:rPr>
                            <m:t>𝑉</m:t>
                          </m:r>
                        </m:sub>
                        <m:sup/>
                        <m:e>
                          <m:f>
                            <m:fPr>
                              <m:ctrlPr>
                                <a:rPr lang="it-IT" sz="2600" i="1">
                                  <a:latin typeface="Cambria Math" panose="02040503050406030204" pitchFamily="18" charset="0"/>
                                </a:rPr>
                              </m:ctrlPr>
                            </m:fPr>
                            <m:num>
                              <m:r>
                                <a:rPr lang="it-IT" sz="2600" i="1">
                                  <a:latin typeface="Cambria Math" panose="02040503050406030204" pitchFamily="18" charset="0"/>
                                </a:rPr>
                                <m:t>𝑑𝑟</m:t>
                              </m:r>
                            </m:num>
                            <m:den>
                              <m:sSup>
                                <m:sSupPr>
                                  <m:ctrlPr>
                                    <a:rPr lang="it-IT" sz="2600" i="1">
                                      <a:latin typeface="Cambria Math" panose="02040503050406030204" pitchFamily="18" charset="0"/>
                                    </a:rPr>
                                  </m:ctrlPr>
                                </m:sSupPr>
                                <m:e>
                                  <m:r>
                                    <a:rPr lang="it-IT" sz="2600" i="1">
                                      <a:latin typeface="Cambria Math" panose="02040503050406030204" pitchFamily="18" charset="0"/>
                                    </a:rPr>
                                    <m:t>𝑟</m:t>
                                  </m:r>
                                </m:e>
                                <m:sup>
                                  <m:r>
                                    <a:rPr lang="it-IT" sz="2600" i="1">
                                      <a:latin typeface="Cambria Math" panose="02040503050406030204" pitchFamily="18" charset="0"/>
                                    </a:rPr>
                                    <m:t>2</m:t>
                                  </m:r>
                                </m:sup>
                              </m:sSup>
                            </m:den>
                          </m:f>
                        </m:e>
                      </m:nary>
                      <m:nary>
                        <m:naryPr>
                          <m:supHide m:val="on"/>
                          <m:ctrlPr>
                            <a:rPr lang="it-IT" sz="2600" i="1">
                              <a:latin typeface="Cambria Math" panose="02040503050406030204" pitchFamily="18" charset="0"/>
                            </a:rPr>
                          </m:ctrlPr>
                        </m:naryPr>
                        <m:sub>
                          <m:sSup>
                            <m:sSupPr>
                              <m:ctrlPr>
                                <a:rPr lang="it-IT" sz="2600" i="1">
                                  <a:latin typeface="Cambria Math" panose="02040503050406030204" pitchFamily="18" charset="0"/>
                                </a:rPr>
                              </m:ctrlPr>
                            </m:sSupPr>
                            <m:e>
                              <m:r>
                                <a:rPr lang="it-IT" sz="2600" i="1">
                                  <a:latin typeface="Cambria Math" panose="02040503050406030204" pitchFamily="18" charset="0"/>
                                </a:rPr>
                                <m:t>𝑉</m:t>
                              </m:r>
                            </m:e>
                            <m:sup>
                              <m:r>
                                <a:rPr lang="it-IT" sz="2600" i="1">
                                  <a:latin typeface="Cambria Math" panose="02040503050406030204" pitchFamily="18" charset="0"/>
                                </a:rPr>
                                <m:t>′</m:t>
                              </m:r>
                            </m:sup>
                          </m:sSup>
                        </m:sub>
                        <m:sup/>
                        <m:e>
                          <m:f>
                            <m:fPr>
                              <m:ctrlPr>
                                <a:rPr lang="it-IT" sz="2600" i="1">
                                  <a:latin typeface="Cambria Math" panose="02040503050406030204" pitchFamily="18" charset="0"/>
                                </a:rPr>
                              </m:ctrlPr>
                            </m:fPr>
                            <m:num>
                              <m:r>
                                <a:rPr lang="it-IT" sz="2600" i="1">
                                  <a:latin typeface="Cambria Math" panose="02040503050406030204" pitchFamily="18" charset="0"/>
                                </a:rPr>
                                <m:t>𝑑</m:t>
                              </m:r>
                              <m:sSup>
                                <m:sSupPr>
                                  <m:ctrlPr>
                                    <a:rPr lang="it-IT" sz="2600" i="1">
                                      <a:latin typeface="Cambria Math" panose="02040503050406030204" pitchFamily="18" charset="0"/>
                                    </a:rPr>
                                  </m:ctrlPr>
                                </m:sSupPr>
                                <m:e>
                                  <m:r>
                                    <a:rPr lang="it-IT" sz="2600" i="1">
                                      <a:latin typeface="Cambria Math" panose="02040503050406030204" pitchFamily="18" charset="0"/>
                                    </a:rPr>
                                    <m:t>𝑟</m:t>
                                  </m:r>
                                </m:e>
                                <m:sup>
                                  <m:r>
                                    <a:rPr lang="it-IT" sz="2600" i="1">
                                      <a:latin typeface="Cambria Math" panose="02040503050406030204" pitchFamily="18" charset="0"/>
                                    </a:rPr>
                                    <m:t>′</m:t>
                                  </m:r>
                                </m:sup>
                              </m:sSup>
                            </m:num>
                            <m:den>
                              <m:sSup>
                                <m:sSupPr>
                                  <m:ctrlPr>
                                    <a:rPr lang="it-IT" sz="2600" i="1">
                                      <a:latin typeface="Cambria Math" panose="02040503050406030204" pitchFamily="18" charset="0"/>
                                    </a:rPr>
                                  </m:ctrlPr>
                                </m:sSupPr>
                                <m:e>
                                  <m:sSup>
                                    <m:sSupPr>
                                      <m:ctrlPr>
                                        <a:rPr lang="it-IT" sz="2600" i="1">
                                          <a:latin typeface="Cambria Math" panose="02040503050406030204" pitchFamily="18" charset="0"/>
                                        </a:rPr>
                                      </m:ctrlPr>
                                    </m:sSupPr>
                                    <m:e>
                                      <m:r>
                                        <a:rPr lang="it-IT" sz="2600" i="1">
                                          <a:latin typeface="Cambria Math" panose="02040503050406030204" pitchFamily="18" charset="0"/>
                                        </a:rPr>
                                        <m:t>𝑟</m:t>
                                      </m:r>
                                    </m:e>
                                    <m:sup>
                                      <m:r>
                                        <a:rPr lang="it-IT" sz="2600" i="1">
                                          <a:latin typeface="Cambria Math" panose="02040503050406030204" pitchFamily="18" charset="0"/>
                                        </a:rPr>
                                        <m:t>′</m:t>
                                      </m:r>
                                    </m:sup>
                                  </m:sSup>
                                </m:e>
                                <m:sup>
                                  <m:r>
                                    <a:rPr lang="it-IT" sz="2600" i="1">
                                      <a:latin typeface="Cambria Math" panose="02040503050406030204" pitchFamily="18" charset="0"/>
                                    </a:rPr>
                                    <m:t>2</m:t>
                                  </m:r>
                                </m:sup>
                              </m:sSup>
                            </m:den>
                          </m:f>
                        </m:e>
                      </m:nary>
                      <m:sSub>
                        <m:sSubPr>
                          <m:ctrlPr>
                            <a:rPr lang="it-IT" sz="2600" i="1">
                              <a:latin typeface="Cambria Math" panose="02040503050406030204" pitchFamily="18" charset="0"/>
                            </a:rPr>
                          </m:ctrlPr>
                        </m:sSubPr>
                        <m:e>
                          <m:r>
                            <a:rPr lang="it-IT" sz="2600" i="1">
                              <a:latin typeface="Cambria Math" panose="02040503050406030204" pitchFamily="18" charset="0"/>
                            </a:rPr>
                            <m:t>𝐴</m:t>
                          </m:r>
                        </m:e>
                        <m:sub>
                          <m:r>
                            <a:rPr lang="it-IT" sz="2600" i="1">
                              <a:latin typeface="Cambria Math" panose="02040503050406030204" pitchFamily="18" charset="0"/>
                            </a:rPr>
                            <m:t>𝑖</m:t>
                          </m:r>
                        </m:sub>
                      </m:sSub>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e>
                            <m:sub>
                              <m:r>
                                <a:rPr lang="it-IT" sz="2600" i="1">
                                  <a:latin typeface="Cambria Math" panose="02040503050406030204" pitchFamily="18" charset="0"/>
                                </a:rPr>
                                <m:t>𝑠</m:t>
                              </m:r>
                            </m:sub>
                          </m:sSub>
                          <m:r>
                            <a:rPr lang="it-IT" sz="2600" i="1">
                              <a:latin typeface="Cambria Math" panose="02040503050406030204" pitchFamily="18" charset="0"/>
                            </a:rPr>
                            <m:t>, </m:t>
                          </m:r>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e>
                      </m:d>
                      <m:sSub>
                        <m:sSubPr>
                          <m:ctrlPr>
                            <a:rPr lang="it-IT" sz="2600" i="1">
                              <a:latin typeface="Cambria Math" panose="02040503050406030204" pitchFamily="18" charset="0"/>
                            </a:rPr>
                          </m:ctrlPr>
                        </m:sSubPr>
                        <m:e>
                          <m:r>
                            <a:rPr lang="it-IT" sz="2600" i="1">
                              <a:latin typeface="Cambria Math" panose="02040503050406030204" pitchFamily="18" charset="0"/>
                            </a:rPr>
                            <m:t>𝐴</m:t>
                          </m:r>
                        </m:e>
                        <m:sub>
                          <m:r>
                            <a:rPr lang="it-IT" sz="2600" i="1">
                              <a:latin typeface="Cambria Math" panose="02040503050406030204" pitchFamily="18" charset="0"/>
                            </a:rPr>
                            <m:t>𝑖</m:t>
                          </m:r>
                        </m:sub>
                      </m:sSub>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r>
                                <a:rPr lang="it-IT" sz="2600" i="1">
                                  <a:latin typeface="Cambria Math" panose="02040503050406030204" pitchFamily="18" charset="0"/>
                                </a:rPr>
                                <m:t>′</m:t>
                              </m:r>
                            </m:e>
                            <m:sub>
                              <m:r>
                                <a:rPr lang="it-IT" sz="2600" i="1">
                                  <a:latin typeface="Cambria Math" panose="02040503050406030204" pitchFamily="18" charset="0"/>
                                </a:rPr>
                                <m:t>𝑠</m:t>
                              </m:r>
                            </m:sub>
                          </m:sSub>
                          <m:r>
                            <a:rPr lang="it-IT" sz="2600" i="1">
                              <a:latin typeface="Cambria Math" panose="02040503050406030204" pitchFamily="18" charset="0"/>
                            </a:rPr>
                            <m:t>, </m:t>
                          </m:r>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r>
                            <a:rPr lang="it-IT" sz="2600" i="1">
                              <a:latin typeface="Cambria Math" panose="02040503050406030204" pitchFamily="18" charset="0"/>
                            </a:rPr>
                            <m:t>′</m:t>
                          </m:r>
                        </m:e>
                      </m:d>
                      <m:sSub>
                        <m:sSubPr>
                          <m:ctrlPr>
                            <a:rPr lang="it-IT" sz="2600" i="1">
                              <a:latin typeface="Cambria Math" panose="02040503050406030204" pitchFamily="18" charset="0"/>
                            </a:rPr>
                          </m:ctrlPr>
                        </m:sSubPr>
                        <m:e>
                          <m:r>
                            <a:rPr lang="it-IT" sz="2600" i="1">
                              <a:latin typeface="Cambria Math" panose="02040503050406030204" pitchFamily="18" charset="0"/>
                            </a:rPr>
                            <m:t>𝑇</m:t>
                          </m:r>
                        </m:e>
                        <m:sub>
                          <m:r>
                            <a:rPr lang="it-IT" sz="2600" i="1">
                              <a:latin typeface="Cambria Math" panose="02040503050406030204" pitchFamily="18" charset="0"/>
                            </a:rPr>
                            <m:t>𝑝</m:t>
                          </m:r>
                        </m:sub>
                      </m:sSub>
                      <m:d>
                        <m:dPr>
                          <m:ctrlPr>
                            <a:rPr lang="it-IT" sz="2600" i="1">
                              <a:latin typeface="Cambria Math" panose="02040503050406030204" pitchFamily="18" charset="0"/>
                            </a:rPr>
                          </m:ctrlPr>
                        </m:dPr>
                        <m:e>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e>
                      </m:d>
                      <m:sSub>
                        <m:sSubPr>
                          <m:ctrlPr>
                            <a:rPr lang="it-IT" sz="2600" i="1">
                              <a:latin typeface="Cambria Math" panose="02040503050406030204" pitchFamily="18" charset="0"/>
                            </a:rPr>
                          </m:ctrlPr>
                        </m:sSubPr>
                        <m:e>
                          <m:r>
                            <a:rPr lang="it-IT" sz="2600" i="1">
                              <a:latin typeface="Cambria Math" panose="02040503050406030204" pitchFamily="18" charset="0"/>
                            </a:rPr>
                            <m:t>𝑇</m:t>
                          </m:r>
                        </m:e>
                        <m:sub>
                          <m:r>
                            <a:rPr lang="it-IT" sz="2600" i="1">
                              <a:latin typeface="Cambria Math" panose="02040503050406030204" pitchFamily="18" charset="0"/>
                            </a:rPr>
                            <m:t>𝑝</m:t>
                          </m:r>
                        </m:sub>
                      </m:sSub>
                      <m:d>
                        <m:dPr>
                          <m:ctrlPr>
                            <a:rPr lang="it-IT" sz="2600" i="1">
                              <a:latin typeface="Cambria Math" panose="02040503050406030204" pitchFamily="18" charset="0"/>
                            </a:rPr>
                          </m:ctrlPr>
                        </m:dPr>
                        <m:e>
                          <m:sSup>
                            <m:sSupPr>
                              <m:ctrlPr>
                                <a:rPr lang="it-IT" sz="2600" i="1">
                                  <a:latin typeface="Cambria Math" panose="02040503050406030204" pitchFamily="18" charset="0"/>
                                </a:rPr>
                              </m:ctrlPr>
                            </m:sSupPr>
                            <m:e>
                              <m:acc>
                                <m:accPr>
                                  <m:chr m:val="⃗"/>
                                  <m:ctrlPr>
                                    <a:rPr lang="it-IT" sz="2600" i="1">
                                      <a:latin typeface="Cambria Math" panose="02040503050406030204" pitchFamily="18" charset="0"/>
                                    </a:rPr>
                                  </m:ctrlPr>
                                </m:accPr>
                                <m:e>
                                  <m:r>
                                    <a:rPr lang="it-IT" sz="2600" i="1">
                                      <a:latin typeface="Cambria Math" panose="02040503050406030204" pitchFamily="18" charset="0"/>
                                    </a:rPr>
                                    <m:t>𝑟</m:t>
                                  </m:r>
                                </m:e>
                              </m:acc>
                            </m:e>
                            <m:sup>
                              <m:r>
                                <a:rPr lang="it-IT" sz="2600" i="1">
                                  <a:latin typeface="Cambria Math" panose="02040503050406030204" pitchFamily="18" charset="0"/>
                                </a:rPr>
                                <m:t>′</m:t>
                              </m:r>
                            </m:sup>
                          </m:sSup>
                        </m:e>
                      </m:d>
                      <m:d>
                        <m:dPr>
                          <m:begChr m:val="〈"/>
                          <m:endChr m:val="〉"/>
                          <m:ctrlPr>
                            <a:rPr lang="it-IT" sz="2600" i="1">
                              <a:latin typeface="Cambria Math" panose="02040503050406030204" pitchFamily="18" charset="0"/>
                            </a:rPr>
                          </m:ctrlPr>
                        </m:dPr>
                        <m:e>
                          <m:r>
                            <a:rPr lang="it-IT" sz="2600" i="1">
                              <a:latin typeface="Cambria Math" panose="02040503050406030204" pitchFamily="18" charset="0"/>
                            </a:rPr>
                            <m:t>𝛼</m:t>
                          </m:r>
                          <m:d>
                            <m:dPr>
                              <m:ctrlPr>
                                <a:rPr lang="it-IT" sz="2600" i="1">
                                  <a:latin typeface="Cambria Math" panose="02040503050406030204" pitchFamily="18" charset="0"/>
                                </a:rPr>
                              </m:ctrlPr>
                            </m:dPr>
                            <m:e>
                              <m:acc>
                                <m:accPr>
                                  <m:chr m:val="⃗"/>
                                  <m:ctrlPr>
                                    <a:rPr lang="it-IT" sz="2600" i="1" dirty="0">
                                      <a:latin typeface="Cambria Math" panose="02040503050406030204" pitchFamily="18" charset="0"/>
                                    </a:rPr>
                                  </m:ctrlPr>
                                </m:accPr>
                                <m:e>
                                  <m:r>
                                    <a:rPr lang="it-IT" sz="2600" i="1" dirty="0">
                                      <a:latin typeface="Cambria Math" panose="02040503050406030204" pitchFamily="18" charset="0"/>
                                    </a:rPr>
                                    <m:t>𝑟</m:t>
                                  </m:r>
                                </m:e>
                              </m:acc>
                            </m:e>
                          </m:d>
                          <m:r>
                            <a:rPr lang="it-IT" sz="2600" i="1">
                              <a:latin typeface="Cambria Math" panose="02040503050406030204" pitchFamily="18" charset="0"/>
                            </a:rPr>
                            <m:t>,</m:t>
                          </m:r>
                          <m:r>
                            <a:rPr lang="it-IT" sz="2600" i="1">
                              <a:latin typeface="Cambria Math" panose="02040503050406030204" pitchFamily="18" charset="0"/>
                            </a:rPr>
                            <m:t>𝛼</m:t>
                          </m:r>
                          <m:d>
                            <m:dPr>
                              <m:ctrlPr>
                                <a:rPr lang="it-IT" sz="2600" i="1">
                                  <a:latin typeface="Cambria Math" panose="02040503050406030204" pitchFamily="18" charset="0"/>
                                </a:rPr>
                              </m:ctrlPr>
                            </m:dPr>
                            <m:e>
                              <m:acc>
                                <m:accPr>
                                  <m:chr m:val="⃗"/>
                                  <m:ctrlPr>
                                    <a:rPr lang="it-IT" sz="2600" i="1" dirty="0">
                                      <a:latin typeface="Cambria Math" panose="02040503050406030204" pitchFamily="18" charset="0"/>
                                    </a:rPr>
                                  </m:ctrlPr>
                                </m:accPr>
                                <m:e>
                                  <m:r>
                                    <a:rPr lang="it-IT" sz="2600" i="1" dirty="0">
                                      <a:latin typeface="Cambria Math" panose="02040503050406030204" pitchFamily="18" charset="0"/>
                                    </a:rPr>
                                    <m:t>𝑟</m:t>
                                  </m:r>
                                </m:e>
                              </m:acc>
                              <m:r>
                                <a:rPr lang="it-IT" sz="2600" i="1" dirty="0">
                                  <a:latin typeface="Cambria Math" panose="02040503050406030204" pitchFamily="18" charset="0"/>
                                </a:rPr>
                                <m:t>′</m:t>
                              </m:r>
                            </m:e>
                          </m:d>
                        </m:e>
                      </m:d>
                    </m:oMath>
                  </m:oMathPara>
                </a14:m>
                <a:endParaRPr lang="en-US" sz="2600" u="sng" dirty="0" smtClean="0"/>
              </a:p>
              <a:p>
                <a:r>
                  <a:rPr lang="en-US" sz="2600" dirty="0" smtClean="0"/>
                  <a:t>We know </a:t>
                </a:r>
                <a14:m>
                  <m:oMath xmlns:m="http://schemas.openxmlformats.org/officeDocument/2006/math">
                    <m:d>
                      <m:dPr>
                        <m:begChr m:val="〈"/>
                        <m:endChr m:val="〉"/>
                        <m:ctrlPr>
                          <a:rPr lang="it-IT" sz="2600" i="1">
                            <a:latin typeface="Cambria Math" panose="02040503050406030204" pitchFamily="18" charset="0"/>
                          </a:rPr>
                        </m:ctrlPr>
                      </m:dPr>
                      <m:e>
                        <m:r>
                          <a:rPr lang="it-IT" sz="2600" i="1">
                            <a:latin typeface="Cambria Math" panose="02040503050406030204" pitchFamily="18" charset="0"/>
                          </a:rPr>
                          <m:t>𝛼</m:t>
                        </m:r>
                        <m:d>
                          <m:dPr>
                            <m:ctrlPr>
                              <a:rPr lang="it-IT" sz="2600" i="1">
                                <a:latin typeface="Cambria Math" panose="02040503050406030204" pitchFamily="18" charset="0"/>
                              </a:rPr>
                            </m:ctrlPr>
                          </m:dPr>
                          <m:e>
                            <m:acc>
                              <m:accPr>
                                <m:chr m:val="⃗"/>
                                <m:ctrlPr>
                                  <a:rPr lang="it-IT" sz="2600" i="1" dirty="0">
                                    <a:latin typeface="Cambria Math" panose="02040503050406030204" pitchFamily="18" charset="0"/>
                                  </a:rPr>
                                </m:ctrlPr>
                              </m:accPr>
                              <m:e>
                                <m:r>
                                  <a:rPr lang="it-IT" sz="2600" i="1" dirty="0">
                                    <a:latin typeface="Cambria Math" panose="02040503050406030204" pitchFamily="18" charset="0"/>
                                  </a:rPr>
                                  <m:t>𝑟</m:t>
                                </m:r>
                              </m:e>
                            </m:acc>
                          </m:e>
                        </m:d>
                        <m:r>
                          <a:rPr lang="it-IT" sz="2600" i="1">
                            <a:latin typeface="Cambria Math" panose="02040503050406030204" pitchFamily="18" charset="0"/>
                          </a:rPr>
                          <m:t>,</m:t>
                        </m:r>
                        <m:r>
                          <a:rPr lang="it-IT" sz="2600" i="1">
                            <a:latin typeface="Cambria Math" panose="02040503050406030204" pitchFamily="18" charset="0"/>
                          </a:rPr>
                          <m:t>𝛼</m:t>
                        </m:r>
                        <m:d>
                          <m:dPr>
                            <m:ctrlPr>
                              <a:rPr lang="it-IT" sz="2600" i="1">
                                <a:latin typeface="Cambria Math" panose="02040503050406030204" pitchFamily="18" charset="0"/>
                              </a:rPr>
                            </m:ctrlPr>
                          </m:dPr>
                          <m:e>
                            <m:acc>
                              <m:accPr>
                                <m:chr m:val="⃗"/>
                                <m:ctrlPr>
                                  <a:rPr lang="it-IT" sz="2600" i="1" dirty="0">
                                    <a:latin typeface="Cambria Math" panose="02040503050406030204" pitchFamily="18" charset="0"/>
                                  </a:rPr>
                                </m:ctrlPr>
                              </m:accPr>
                              <m:e>
                                <m:r>
                                  <a:rPr lang="it-IT" sz="2600" i="1" dirty="0">
                                    <a:latin typeface="Cambria Math" panose="02040503050406030204" pitchFamily="18" charset="0"/>
                                  </a:rPr>
                                  <m:t>𝑟</m:t>
                                </m:r>
                              </m:e>
                            </m:acc>
                            <m:r>
                              <a:rPr lang="it-IT" sz="2600" i="1" dirty="0">
                                <a:latin typeface="Cambria Math" panose="02040503050406030204" pitchFamily="18" charset="0"/>
                              </a:rPr>
                              <m:t>′</m:t>
                            </m:r>
                          </m:e>
                        </m:d>
                      </m:e>
                    </m:d>
                  </m:oMath>
                </a14:m>
                <a:r>
                  <a:rPr lang="en-US" sz="2600" dirty="0" smtClean="0"/>
                  <a:t> from the previous slide.</a:t>
                </a:r>
              </a:p>
              <a:p>
                <a:pPr marL="0" indent="0">
                  <a:buNone/>
                </a:pPr>
                <a14:m>
                  <m:oMathPara xmlns:m="http://schemas.openxmlformats.org/officeDocument/2006/math">
                    <m:oMathParaPr>
                      <m:jc m:val="centerGroup"/>
                    </m:oMathParaPr>
                    <m:oMath xmlns:m="http://schemas.openxmlformats.org/officeDocument/2006/math">
                      <m:r>
                        <a:rPr lang="it-IT" sz="2600" i="1">
                          <a:latin typeface="Cambria Math" panose="02040503050406030204" pitchFamily="18" charset="0"/>
                        </a:rPr>
                        <m:t>〈</m:t>
                      </m:r>
                      <m:r>
                        <a:rPr lang="it-IT" sz="2600" i="1">
                          <a:latin typeface="Cambria Math" panose="02040503050406030204" pitchFamily="18" charset="0"/>
                        </a:rPr>
                        <m:t>𝛼</m:t>
                      </m:r>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𝑟</m:t>
                              </m:r>
                            </m:e>
                            <m:sub>
                              <m:r>
                                <a:rPr lang="it-IT" sz="2600" i="1">
                                  <a:latin typeface="Cambria Math" panose="02040503050406030204" pitchFamily="18" charset="0"/>
                                </a:rPr>
                                <m:t>1</m:t>
                              </m:r>
                            </m:sub>
                          </m:sSub>
                        </m:e>
                      </m:d>
                      <m:r>
                        <a:rPr lang="it-IT" sz="2600" i="1">
                          <a:latin typeface="Cambria Math" panose="02040503050406030204" pitchFamily="18" charset="0"/>
                        </a:rPr>
                        <m:t> </m:t>
                      </m:r>
                      <m:r>
                        <a:rPr lang="it-IT" sz="2600" i="1">
                          <a:latin typeface="Cambria Math" panose="02040503050406030204" pitchFamily="18" charset="0"/>
                        </a:rPr>
                        <m:t>𝛼</m:t>
                      </m:r>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𝑟</m:t>
                              </m:r>
                            </m:e>
                            <m:sub>
                              <m:r>
                                <a:rPr lang="it-IT" sz="2600" i="1">
                                  <a:latin typeface="Cambria Math" panose="02040503050406030204" pitchFamily="18" charset="0"/>
                                </a:rPr>
                                <m:t>2</m:t>
                              </m:r>
                            </m:sub>
                          </m:sSub>
                        </m:e>
                      </m:d>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1</m:t>
                          </m:r>
                        </m:num>
                        <m:den>
                          <m:r>
                            <a:rPr lang="it-IT" sz="2600" i="1">
                              <a:latin typeface="Cambria Math" panose="02040503050406030204" pitchFamily="18" charset="0"/>
                            </a:rPr>
                            <m:t>2</m:t>
                          </m:r>
                        </m:den>
                      </m:f>
                      <m:sSubSup>
                        <m:sSubSupPr>
                          <m:ctrlPr>
                            <a:rPr lang="it-IT" sz="2600" i="1">
                              <a:latin typeface="Cambria Math" panose="02040503050406030204" pitchFamily="18" charset="0"/>
                            </a:rPr>
                          </m:ctrlPr>
                        </m:sSubSupPr>
                        <m:e>
                          <m:r>
                            <a:rPr lang="it-IT" sz="2600" i="1">
                              <a:latin typeface="Cambria Math" panose="02040503050406030204" pitchFamily="18" charset="0"/>
                            </a:rPr>
                            <m:t>𝐿</m:t>
                          </m:r>
                        </m:e>
                        <m:sub>
                          <m:r>
                            <a:rPr lang="it-IT" sz="2600" i="1">
                              <a:latin typeface="Cambria Math" panose="02040503050406030204" pitchFamily="18" charset="0"/>
                            </a:rPr>
                            <m:t>0</m:t>
                          </m:r>
                        </m:sub>
                        <m:sup>
                          <m:r>
                            <a:rPr lang="it-IT" sz="2600" i="1">
                              <a:latin typeface="Cambria Math" panose="02040503050406030204" pitchFamily="18" charset="0"/>
                            </a:rPr>
                            <m:t>2/3</m:t>
                          </m:r>
                        </m:sup>
                      </m:sSubSup>
                      <m:d>
                        <m:dPr>
                          <m:ctrlPr>
                            <a:rPr lang="it-IT" sz="2600" i="1">
                              <a:latin typeface="Cambria Math" panose="02040503050406030204" pitchFamily="18" charset="0"/>
                            </a:rPr>
                          </m:ctrlPr>
                        </m:dPr>
                        <m:e>
                          <m:sSubSup>
                            <m:sSubSupPr>
                              <m:ctrlPr>
                                <a:rPr lang="it-IT" sz="2600" i="1">
                                  <a:latin typeface="Cambria Math" panose="02040503050406030204" pitchFamily="18" charset="0"/>
                                </a:rPr>
                              </m:ctrlPr>
                            </m:sSubSupPr>
                            <m:e>
                              <m:r>
                                <m:rPr>
                                  <m:sty m:val="p"/>
                                </m:rPr>
                                <a:rPr lang="it-IT" sz="2600">
                                  <a:latin typeface="Cambria Math" panose="02040503050406030204" pitchFamily="18" charset="0"/>
                                </a:rPr>
                                <m:t>C</m:t>
                              </m:r>
                            </m:e>
                            <m:sub>
                              <m:r>
                                <a:rPr lang="it-IT" sz="2600">
                                  <a:latin typeface="Cambria Math" panose="02040503050406030204" pitchFamily="18" charset="0"/>
                                </a:rPr>
                                <m:t>0</m:t>
                              </m:r>
                            </m:sub>
                            <m:sup>
                              <m:r>
                                <a:rPr lang="it-IT" sz="2600">
                                  <a:latin typeface="Cambria Math" panose="02040503050406030204" pitchFamily="18" charset="0"/>
                                </a:rPr>
                                <m:t>2</m:t>
                              </m:r>
                            </m:sup>
                          </m:sSubSup>
                          <m:r>
                            <m:rPr>
                              <m:sty m:val="p"/>
                            </m:rPr>
                            <a:rPr lang="it-IT" sz="2600">
                              <a:latin typeface="Cambria Math" panose="02040503050406030204" pitchFamily="18" charset="0"/>
                            </a:rPr>
                            <m:t>exp</m:t>
                          </m:r>
                          <m:d>
                            <m:dPr>
                              <m:begChr m:val="["/>
                              <m:endChr m:val="]"/>
                              <m:ctrlPr>
                                <a:rPr lang="it-IT" sz="2600" i="1">
                                  <a:latin typeface="Cambria Math" panose="02040503050406030204" pitchFamily="18" charset="0"/>
                                </a:rPr>
                              </m:ctrlPr>
                            </m:dPr>
                            <m:e>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𝑧</m:t>
                                  </m:r>
                                </m:num>
                                <m:den>
                                  <m:sSub>
                                    <m:sSubPr>
                                      <m:ctrlPr>
                                        <a:rPr lang="it-IT" sz="2600" i="1">
                                          <a:latin typeface="Cambria Math" panose="02040503050406030204" pitchFamily="18" charset="0"/>
                                        </a:rPr>
                                      </m:ctrlPr>
                                    </m:sSubPr>
                                    <m:e>
                                      <m:r>
                                        <a:rPr lang="it-IT" sz="2600" i="1">
                                          <a:latin typeface="Cambria Math" panose="02040503050406030204" pitchFamily="18" charset="0"/>
                                        </a:rPr>
                                        <m:t>𝑧</m:t>
                                      </m:r>
                                    </m:e>
                                    <m:sub>
                                      <m:r>
                                        <a:rPr lang="it-IT" sz="2600" i="1">
                                          <a:latin typeface="Cambria Math" panose="02040503050406030204" pitchFamily="18" charset="0"/>
                                        </a:rPr>
                                        <m:t>0</m:t>
                                      </m:r>
                                    </m:sub>
                                  </m:sSub>
                                </m:den>
                              </m:f>
                            </m:e>
                          </m:d>
                        </m:e>
                      </m:d>
                      <m:d>
                        <m:dPr>
                          <m:ctrlPr>
                            <a:rPr lang="it-IT" sz="2600" i="1">
                              <a:latin typeface="Cambria Math" panose="02040503050406030204" pitchFamily="18" charset="0"/>
                            </a:rPr>
                          </m:ctrlPr>
                        </m:dPr>
                        <m:e>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exp</m:t>
                              </m:r>
                            </m:fName>
                            <m:e>
                              <m:d>
                                <m:dPr>
                                  <m:begChr m:val="["/>
                                  <m:endChr m:val="]"/>
                                  <m:ctrlPr>
                                    <a:rPr lang="it-IT" sz="2600" i="1">
                                      <a:latin typeface="Cambria Math" panose="02040503050406030204" pitchFamily="18" charset="0"/>
                                    </a:rPr>
                                  </m:ctrlPr>
                                </m:dPr>
                                <m:e>
                                  <m:r>
                                    <a:rPr lang="it-IT" sz="2600" i="1">
                                      <a:latin typeface="Cambria Math" panose="02040503050406030204" pitchFamily="18" charset="0"/>
                                    </a:rPr>
                                    <m:t>−</m:t>
                                  </m:r>
                                  <m:f>
                                    <m:fPr>
                                      <m:ctrlPr>
                                        <a:rPr lang="it-IT" sz="2600" i="1">
                                          <a:latin typeface="Cambria Math" panose="02040503050406030204" pitchFamily="18" charset="0"/>
                                        </a:rPr>
                                      </m:ctrlPr>
                                    </m:fPr>
                                    <m:num>
                                      <m:sSub>
                                        <m:sSubPr>
                                          <m:ctrlPr>
                                            <a:rPr lang="it-IT" sz="2600" i="1">
                                              <a:latin typeface="Cambria Math" panose="02040503050406030204" pitchFamily="18" charset="0"/>
                                            </a:rPr>
                                          </m:ctrlPr>
                                        </m:sSubPr>
                                        <m:e>
                                          <m:r>
                                            <a:rPr lang="it-IT" sz="2600" i="1">
                                              <a:latin typeface="Cambria Math" panose="02040503050406030204" pitchFamily="18" charset="0"/>
                                            </a:rPr>
                                            <m:t>|</m:t>
                                          </m:r>
                                          <m:r>
                                            <a:rPr lang="it-IT" sz="2600" i="1">
                                              <a:latin typeface="Cambria Math" panose="02040503050406030204" pitchFamily="18" charset="0"/>
                                            </a:rPr>
                                            <m:t>𝑟</m:t>
                                          </m:r>
                                        </m:e>
                                        <m:sub>
                                          <m:r>
                                            <a:rPr lang="it-IT" sz="2600" i="1">
                                              <a:latin typeface="Cambria Math" panose="02040503050406030204" pitchFamily="18" charset="0"/>
                                            </a:rPr>
                                            <m:t>1</m:t>
                                          </m:r>
                                        </m:sub>
                                      </m:sSub>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𝑟</m:t>
                                          </m:r>
                                        </m:e>
                                        <m:sub>
                                          <m:r>
                                            <a:rPr lang="it-IT" sz="2600" i="1">
                                              <a:latin typeface="Cambria Math" panose="02040503050406030204" pitchFamily="18" charset="0"/>
                                            </a:rPr>
                                            <m:t>2</m:t>
                                          </m:r>
                                        </m:sub>
                                      </m:sSub>
                                      <m:sSup>
                                        <m:sSupPr>
                                          <m:ctrlPr>
                                            <a:rPr lang="it-IT" sz="2600" i="1">
                                              <a:latin typeface="Cambria Math" panose="02040503050406030204" pitchFamily="18" charset="0"/>
                                            </a:rPr>
                                          </m:ctrlPr>
                                        </m:sSupPr>
                                        <m:e>
                                          <m:d>
                                            <m:dPr>
                                              <m:begChr m:val=""/>
                                              <m:endChr m:val="|"/>
                                              <m:ctrlPr>
                                                <a:rPr lang="it-IT" sz="2600" i="1">
                                                  <a:latin typeface="Cambria Math" panose="02040503050406030204" pitchFamily="18" charset="0"/>
                                                </a:rPr>
                                              </m:ctrlPr>
                                            </m:dPr>
                                            <m:e>
                                              <m:r>
                                                <a:rPr lang="it-IT" sz="2600" i="1">
                                                  <a:latin typeface="Cambria Math" panose="02040503050406030204" pitchFamily="18" charset="0"/>
                                                </a:rPr>
                                                <m:t>​</m:t>
                                              </m:r>
                                            </m:e>
                                          </m:d>
                                        </m:e>
                                        <m:sup>
                                          <m:r>
                                            <a:rPr lang="it-IT" sz="2600" i="1">
                                              <a:latin typeface="Cambria Math" panose="02040503050406030204" pitchFamily="18" charset="0"/>
                                            </a:rPr>
                                            <m:t>2</m:t>
                                          </m:r>
                                        </m:sup>
                                      </m:sSup>
                                    </m:num>
                                    <m:den>
                                      <m:r>
                                        <a:rPr lang="it-IT" sz="2600" i="1">
                                          <a:latin typeface="Cambria Math" panose="02040503050406030204" pitchFamily="18" charset="0"/>
                                        </a:rPr>
                                        <m:t>2</m:t>
                                      </m:r>
                                      <m:sSup>
                                        <m:sSupPr>
                                          <m:ctrlPr>
                                            <a:rPr lang="it-IT" sz="2600" i="1">
                                              <a:latin typeface="Cambria Math" panose="02040503050406030204" pitchFamily="18" charset="0"/>
                                            </a:rPr>
                                          </m:ctrlPr>
                                        </m:sSupPr>
                                        <m:e>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𝐿</m:t>
                                                  </m:r>
                                                </m:e>
                                                <m:sub>
                                                  <m:r>
                                                    <a:rPr lang="it-IT" sz="2600" i="1">
                                                      <a:latin typeface="Cambria Math" panose="02040503050406030204" pitchFamily="18" charset="0"/>
                                                    </a:rPr>
                                                    <m:t>0</m:t>
                                                  </m:r>
                                                </m:sub>
                                              </m:sSub>
                                              <m:r>
                                                <a:rPr lang="it-IT" sz="2600" i="1">
                                                  <a:latin typeface="Cambria Math" panose="02040503050406030204" pitchFamily="18" charset="0"/>
                                                </a:rPr>
                                                <m:t>/3</m:t>
                                              </m:r>
                                            </m:e>
                                          </m:d>
                                        </m:e>
                                        <m:sup>
                                          <m:r>
                                            <a:rPr lang="it-IT" sz="2600" i="1">
                                              <a:latin typeface="Cambria Math" panose="02040503050406030204" pitchFamily="18" charset="0"/>
                                            </a:rPr>
                                            <m:t>2</m:t>
                                          </m:r>
                                        </m:sup>
                                      </m:sSup>
                                    </m:den>
                                  </m:f>
                                </m:e>
                              </m:d>
                            </m:e>
                          </m:func>
                        </m:e>
                      </m:d>
                    </m:oMath>
                  </m:oMathPara>
                </a14:m>
                <a:endParaRPr lang="en-US" sz="2600" dirty="0" smtClean="0"/>
              </a:p>
              <a:p>
                <a:r>
                  <a:rPr lang="en-US" sz="2600" dirty="0" smtClean="0"/>
                  <a:t>The beam size area, at given r from the “center of the telescope” can be deduced from </a:t>
                </a:r>
                <a:br>
                  <a:rPr lang="en-US" sz="2600" dirty="0" smtClean="0"/>
                </a:br>
                <a:r>
                  <a:rPr lang="en-US" sz="2600" dirty="0" smtClean="0"/>
                  <a:t>the theory of a perfect Gaussian mode propagation</a:t>
                </a:r>
              </a:p>
              <a:p>
                <a:pPr marL="0" indent="0">
                  <a:buNone/>
                </a:pPr>
                <a14:m>
                  <m:oMathPara xmlns:m="http://schemas.openxmlformats.org/officeDocument/2006/math">
                    <m:oMathParaPr>
                      <m:jc m:val="centerGroup"/>
                    </m:oMathParaPr>
                    <m:oMath xmlns:m="http://schemas.openxmlformats.org/officeDocument/2006/math">
                      <m:r>
                        <a:rPr lang="it-IT" sz="2600" i="1">
                          <a:latin typeface="Cambria Math" panose="02040503050406030204" pitchFamily="18" charset="0"/>
                        </a:rPr>
                        <m:t>𝐴</m:t>
                      </m:r>
                      <m:d>
                        <m:dPr>
                          <m:ctrlPr>
                            <a:rPr lang="it-IT" sz="2600" i="1">
                              <a:latin typeface="Cambria Math" panose="02040503050406030204" pitchFamily="18" charset="0"/>
                            </a:rPr>
                          </m:ctrlPr>
                        </m:dPr>
                        <m:e>
                          <m:r>
                            <a:rPr lang="it-IT" sz="2600" i="1">
                              <a:latin typeface="Cambria Math" panose="02040503050406030204" pitchFamily="18" charset="0"/>
                            </a:rPr>
                            <m:t>𝑥</m:t>
                          </m:r>
                          <m:r>
                            <a:rPr lang="it-IT" sz="2600" i="1">
                              <a:latin typeface="Cambria Math" panose="02040503050406030204" pitchFamily="18" charset="0"/>
                            </a:rPr>
                            <m:t>,</m:t>
                          </m:r>
                          <m:r>
                            <a:rPr lang="it-IT" sz="2600" i="1">
                              <a:latin typeface="Cambria Math" panose="02040503050406030204" pitchFamily="18" charset="0"/>
                            </a:rPr>
                            <m:t>𝑦</m:t>
                          </m:r>
                          <m:r>
                            <a:rPr lang="it-IT" sz="2600" i="1">
                              <a:latin typeface="Cambria Math" panose="02040503050406030204" pitchFamily="18" charset="0"/>
                            </a:rPr>
                            <m:t>,</m:t>
                          </m:r>
                          <m:r>
                            <a:rPr lang="it-IT" sz="2600" i="1">
                              <a:latin typeface="Cambria Math" panose="02040503050406030204" pitchFamily="18" charset="0"/>
                            </a:rPr>
                            <m:t>𝑧</m:t>
                          </m:r>
                        </m:e>
                      </m:d>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2</m:t>
                          </m:r>
                          <m:sSup>
                            <m:sSupPr>
                              <m:ctrlPr>
                                <a:rPr lang="it-IT" sz="2600" i="1">
                                  <a:latin typeface="Cambria Math" panose="02040503050406030204" pitchFamily="18" charset="0"/>
                                </a:rPr>
                              </m:ctrlPr>
                            </m:sSupPr>
                            <m:e>
                              <m:r>
                                <a:rPr lang="it-IT" sz="2600" i="1">
                                  <a:latin typeface="Cambria Math" panose="02040503050406030204" pitchFamily="18" charset="0"/>
                                </a:rPr>
                                <m:t>𝜆</m:t>
                              </m:r>
                            </m:e>
                            <m:sup>
                              <m:r>
                                <a:rPr lang="it-IT" sz="2600" i="1">
                                  <a:latin typeface="Cambria Math" panose="02040503050406030204" pitchFamily="18" charset="0"/>
                                </a:rPr>
                                <m:t>2</m:t>
                              </m:r>
                            </m:sup>
                          </m:sSup>
                          <m:sSup>
                            <m:sSupPr>
                              <m:ctrlPr>
                                <a:rPr lang="it-IT" sz="2600" i="1">
                                  <a:latin typeface="Cambria Math" panose="02040503050406030204" pitchFamily="18" charset="0"/>
                                </a:rPr>
                              </m:ctrlPr>
                            </m:sSupPr>
                            <m:e>
                              <m:r>
                                <a:rPr lang="it-IT" sz="2600" i="1">
                                  <a:latin typeface="Cambria Math" panose="02040503050406030204" pitchFamily="18" charset="0"/>
                                </a:rPr>
                                <m:t>𝑧</m:t>
                              </m:r>
                            </m:e>
                            <m:sup>
                              <m:r>
                                <a:rPr lang="it-IT" sz="2600" i="1">
                                  <a:latin typeface="Cambria Math" panose="02040503050406030204" pitchFamily="18" charset="0"/>
                                </a:rPr>
                                <m:t>2</m:t>
                              </m:r>
                            </m:sup>
                          </m:sSup>
                        </m:num>
                        <m:den>
                          <m:r>
                            <a:rPr lang="it-IT" sz="2600" i="1">
                              <a:latin typeface="Cambria Math" panose="02040503050406030204" pitchFamily="18" charset="0"/>
                            </a:rPr>
                            <m:t>𝜋</m:t>
                          </m:r>
                          <m:sSup>
                            <m:sSupPr>
                              <m:ctrlPr>
                                <a:rPr lang="it-IT" sz="2600" i="1">
                                  <a:latin typeface="Cambria Math" panose="02040503050406030204" pitchFamily="18" charset="0"/>
                                </a:rPr>
                              </m:ctrlPr>
                            </m:sSupPr>
                            <m:e>
                              <m:r>
                                <a:rPr lang="it-IT" sz="2600" i="1">
                                  <a:latin typeface="Cambria Math" panose="02040503050406030204" pitchFamily="18" charset="0"/>
                                </a:rPr>
                                <m:t>𝑤</m:t>
                              </m:r>
                            </m:e>
                            <m:sup>
                              <m:r>
                                <a:rPr lang="it-IT" sz="2600" i="1">
                                  <a:latin typeface="Cambria Math" panose="02040503050406030204" pitchFamily="18" charset="0"/>
                                </a:rPr>
                                <m:t>2</m:t>
                              </m:r>
                            </m:sup>
                          </m:sSup>
                          <m:r>
                            <a:rPr lang="it-IT" sz="2600" i="1">
                              <a:latin typeface="Cambria Math" panose="02040503050406030204" pitchFamily="18" charset="0"/>
                            </a:rPr>
                            <m:t>(</m:t>
                          </m:r>
                          <m:r>
                            <a:rPr lang="it-IT" sz="2600" i="1">
                              <a:latin typeface="Cambria Math" panose="02040503050406030204" pitchFamily="18" charset="0"/>
                            </a:rPr>
                            <m:t>𝑧</m:t>
                          </m:r>
                          <m:r>
                            <a:rPr lang="it-IT" sz="2600" i="1">
                              <a:latin typeface="Cambria Math" panose="02040503050406030204" pitchFamily="18" charset="0"/>
                            </a:rPr>
                            <m:t>)</m:t>
                          </m:r>
                        </m:den>
                      </m:f>
                      <m:r>
                        <a:rPr lang="it-IT" sz="2600" i="1">
                          <a:latin typeface="Cambria Math" panose="02040503050406030204" pitchFamily="18" charset="0"/>
                        </a:rPr>
                        <m:t>⋅</m:t>
                      </m:r>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exp</m:t>
                          </m:r>
                        </m:fName>
                        <m:e>
                          <m:d>
                            <m:dPr>
                              <m:begChr m:val="["/>
                              <m:endChr m:val="]"/>
                              <m:ctrlPr>
                                <a:rPr lang="it-IT" sz="2600" i="1">
                                  <a:latin typeface="Cambria Math" panose="02040503050406030204" pitchFamily="18" charset="0"/>
                                </a:rPr>
                              </m:ctrlPr>
                            </m:dPr>
                            <m:e>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2</m:t>
                                  </m:r>
                                  <m:d>
                                    <m:dPr>
                                      <m:ctrlPr>
                                        <a:rPr lang="it-IT" sz="2600" i="1">
                                          <a:latin typeface="Cambria Math" panose="02040503050406030204" pitchFamily="18" charset="0"/>
                                        </a:rPr>
                                      </m:ctrlPr>
                                    </m:dPr>
                                    <m:e>
                                      <m:sSup>
                                        <m:sSupPr>
                                          <m:ctrlPr>
                                            <a:rPr lang="it-IT" sz="2600" i="1">
                                              <a:latin typeface="Cambria Math" panose="02040503050406030204" pitchFamily="18" charset="0"/>
                                            </a:rPr>
                                          </m:ctrlPr>
                                        </m:sSupPr>
                                        <m:e>
                                          <m:r>
                                            <a:rPr lang="it-IT" sz="2600" i="1">
                                              <a:latin typeface="Cambria Math" panose="02040503050406030204" pitchFamily="18" charset="0"/>
                                            </a:rPr>
                                            <m:t>𝑥</m:t>
                                          </m:r>
                                        </m:e>
                                        <m:sup>
                                          <m:r>
                                            <a:rPr lang="it-IT" sz="2600" i="1">
                                              <a:latin typeface="Cambria Math" panose="02040503050406030204" pitchFamily="18" charset="0"/>
                                            </a:rPr>
                                            <m:t>2</m:t>
                                          </m:r>
                                        </m:sup>
                                      </m:sSup>
                                      <m:r>
                                        <a:rPr lang="it-IT" sz="2600" i="1">
                                          <a:latin typeface="Cambria Math" panose="02040503050406030204" pitchFamily="18" charset="0"/>
                                        </a:rPr>
                                        <m:t>+</m:t>
                                      </m:r>
                                      <m:sSup>
                                        <m:sSupPr>
                                          <m:ctrlPr>
                                            <a:rPr lang="it-IT" sz="2600" i="1">
                                              <a:latin typeface="Cambria Math" panose="02040503050406030204" pitchFamily="18" charset="0"/>
                                            </a:rPr>
                                          </m:ctrlPr>
                                        </m:sSupPr>
                                        <m:e>
                                          <m:r>
                                            <a:rPr lang="it-IT" sz="2600" i="1">
                                              <a:latin typeface="Cambria Math" panose="02040503050406030204" pitchFamily="18" charset="0"/>
                                            </a:rPr>
                                            <m:t>𝑦</m:t>
                                          </m:r>
                                        </m:e>
                                        <m:sup>
                                          <m:r>
                                            <a:rPr lang="it-IT" sz="2600" i="1">
                                              <a:latin typeface="Cambria Math" panose="02040503050406030204" pitchFamily="18" charset="0"/>
                                            </a:rPr>
                                            <m:t>2</m:t>
                                          </m:r>
                                        </m:sup>
                                      </m:sSup>
                                    </m:e>
                                  </m:d>
                                </m:num>
                                <m:den>
                                  <m:sSup>
                                    <m:sSupPr>
                                      <m:ctrlPr>
                                        <a:rPr lang="it-IT" sz="2600" i="1">
                                          <a:latin typeface="Cambria Math" panose="02040503050406030204" pitchFamily="18" charset="0"/>
                                        </a:rPr>
                                      </m:ctrlPr>
                                    </m:sSupPr>
                                    <m:e>
                                      <m:r>
                                        <a:rPr lang="it-IT" sz="2600" i="1">
                                          <a:latin typeface="Cambria Math" panose="02040503050406030204" pitchFamily="18" charset="0"/>
                                        </a:rPr>
                                        <m:t>𝑤</m:t>
                                      </m:r>
                                    </m:e>
                                    <m:sup>
                                      <m:r>
                                        <a:rPr lang="it-IT" sz="2600" i="1">
                                          <a:latin typeface="Cambria Math" panose="02040503050406030204" pitchFamily="18" charset="0"/>
                                        </a:rPr>
                                        <m:t>2</m:t>
                                      </m:r>
                                    </m:sup>
                                  </m:sSup>
                                  <m:d>
                                    <m:dPr>
                                      <m:ctrlPr>
                                        <a:rPr lang="it-IT" sz="2600" i="1">
                                          <a:latin typeface="Cambria Math" panose="02040503050406030204" pitchFamily="18" charset="0"/>
                                        </a:rPr>
                                      </m:ctrlPr>
                                    </m:dPr>
                                    <m:e>
                                      <m:r>
                                        <a:rPr lang="it-IT" sz="2600" i="1">
                                          <a:latin typeface="Cambria Math" panose="02040503050406030204" pitchFamily="18" charset="0"/>
                                        </a:rPr>
                                        <m:t>𝑧</m:t>
                                      </m:r>
                                    </m:e>
                                  </m:d>
                                </m:den>
                              </m:f>
                              <m:r>
                                <a:rPr lang="it-IT" sz="2600" i="1">
                                  <a:latin typeface="Cambria Math" panose="02040503050406030204" pitchFamily="18" charset="0"/>
                                </a:rPr>
                                <m:t> </m:t>
                              </m:r>
                            </m:e>
                          </m:d>
                        </m:e>
                      </m:func>
                    </m:oMath>
                  </m:oMathPara>
                </a14:m>
                <a:endParaRPr lang="en-US" sz="2600" dirty="0"/>
              </a:p>
              <a:p>
                <a:pPr marL="0" indent="0">
                  <a:buNone/>
                </a:pPr>
                <a:r>
                  <a:rPr lang="en-US" sz="2600" dirty="0" smtClean="0"/>
                  <a:t>where </a:t>
                </a:r>
              </a:p>
              <a:p>
                <a:pPr marL="0" indent="0">
                  <a:buNone/>
                </a:pPr>
                <a14:m>
                  <m:oMathPara xmlns:m="http://schemas.openxmlformats.org/officeDocument/2006/math">
                    <m:oMathParaPr>
                      <m:jc m:val="centerGroup"/>
                    </m:oMathParaPr>
                    <m:oMath xmlns:m="http://schemas.openxmlformats.org/officeDocument/2006/math">
                      <m:r>
                        <a:rPr lang="it-IT" sz="2600" i="1">
                          <a:latin typeface="Cambria Math" panose="02040503050406030204" pitchFamily="18" charset="0"/>
                        </a:rPr>
                        <m:t>𝑤</m:t>
                      </m:r>
                      <m:d>
                        <m:dPr>
                          <m:ctrlPr>
                            <a:rPr lang="it-IT" sz="2600" i="1">
                              <a:latin typeface="Cambria Math" panose="02040503050406030204" pitchFamily="18" charset="0"/>
                            </a:rPr>
                          </m:ctrlPr>
                        </m:dPr>
                        <m:e>
                          <m:r>
                            <a:rPr lang="it-IT" sz="2600" i="1">
                              <a:latin typeface="Cambria Math" panose="02040503050406030204" pitchFamily="18" charset="0"/>
                            </a:rPr>
                            <m:t>𝑧</m:t>
                          </m:r>
                        </m:e>
                      </m:d>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𝑤</m:t>
                          </m:r>
                        </m:e>
                        <m:sub>
                          <m:r>
                            <a:rPr lang="it-IT" sz="2600" i="1">
                              <a:latin typeface="Cambria Math" panose="02040503050406030204" pitchFamily="18" charset="0"/>
                            </a:rPr>
                            <m:t>0</m:t>
                          </m:r>
                        </m:sub>
                      </m:sSub>
                      <m:sSup>
                        <m:sSupPr>
                          <m:ctrlPr>
                            <a:rPr lang="it-IT" sz="2600" i="1">
                              <a:latin typeface="Cambria Math" panose="02040503050406030204" pitchFamily="18" charset="0"/>
                            </a:rPr>
                          </m:ctrlPr>
                        </m:sSupPr>
                        <m:e>
                          <m:d>
                            <m:dPr>
                              <m:begChr m:val="["/>
                              <m:endChr m:val="]"/>
                              <m:ctrlPr>
                                <a:rPr lang="it-IT" sz="2600" i="1">
                                  <a:latin typeface="Cambria Math" panose="02040503050406030204" pitchFamily="18" charset="0"/>
                                </a:rPr>
                              </m:ctrlPr>
                            </m:dPr>
                            <m:e>
                              <m:r>
                                <a:rPr lang="it-IT" sz="2600" i="1">
                                  <a:latin typeface="Cambria Math" panose="02040503050406030204" pitchFamily="18" charset="0"/>
                                </a:rPr>
                                <m:t>1+</m:t>
                              </m:r>
                              <m:f>
                                <m:fPr>
                                  <m:ctrlPr>
                                    <a:rPr lang="it-IT" sz="2600" i="1">
                                      <a:latin typeface="Cambria Math" panose="02040503050406030204" pitchFamily="18" charset="0"/>
                                    </a:rPr>
                                  </m:ctrlPr>
                                </m:fPr>
                                <m:num>
                                  <m:sSup>
                                    <m:sSupPr>
                                      <m:ctrlPr>
                                        <a:rPr lang="it-IT" sz="2600" i="1">
                                          <a:latin typeface="Cambria Math" panose="02040503050406030204" pitchFamily="18" charset="0"/>
                                        </a:rPr>
                                      </m:ctrlPr>
                                    </m:sSupPr>
                                    <m:e>
                                      <m:r>
                                        <a:rPr lang="it-IT" sz="2600" i="1">
                                          <a:latin typeface="Cambria Math" panose="02040503050406030204" pitchFamily="18" charset="0"/>
                                        </a:rPr>
                                        <m:t>𝜆</m:t>
                                      </m:r>
                                    </m:e>
                                    <m:sup>
                                      <m:r>
                                        <a:rPr lang="it-IT" sz="2600" i="1">
                                          <a:latin typeface="Cambria Math" panose="02040503050406030204" pitchFamily="18" charset="0"/>
                                        </a:rPr>
                                        <m:t>2</m:t>
                                      </m:r>
                                    </m:sup>
                                  </m:sSup>
                                  <m:sSup>
                                    <m:sSupPr>
                                      <m:ctrlPr>
                                        <a:rPr lang="it-IT" sz="2600" i="1">
                                          <a:latin typeface="Cambria Math" panose="02040503050406030204" pitchFamily="18" charset="0"/>
                                        </a:rPr>
                                      </m:ctrlPr>
                                    </m:sSupPr>
                                    <m:e>
                                      <m:r>
                                        <a:rPr lang="it-IT" sz="2600" i="1">
                                          <a:latin typeface="Cambria Math" panose="02040503050406030204" pitchFamily="18" charset="0"/>
                                        </a:rPr>
                                        <m:t>𝑧</m:t>
                                      </m:r>
                                    </m:e>
                                    <m:sup>
                                      <m:r>
                                        <a:rPr lang="it-IT" sz="2600" i="1">
                                          <a:latin typeface="Cambria Math" panose="02040503050406030204" pitchFamily="18" charset="0"/>
                                        </a:rPr>
                                        <m:t>2</m:t>
                                      </m:r>
                                    </m:sup>
                                  </m:sSup>
                                </m:num>
                                <m:den>
                                  <m:sSup>
                                    <m:sSupPr>
                                      <m:ctrlPr>
                                        <a:rPr lang="it-IT" sz="2600" i="1">
                                          <a:latin typeface="Cambria Math" panose="02040503050406030204" pitchFamily="18" charset="0"/>
                                        </a:rPr>
                                      </m:ctrlPr>
                                    </m:sSupPr>
                                    <m:e>
                                      <m:r>
                                        <a:rPr lang="it-IT" sz="2600" i="1">
                                          <a:latin typeface="Cambria Math" panose="02040503050406030204" pitchFamily="18" charset="0"/>
                                        </a:rPr>
                                        <m:t>𝜋</m:t>
                                      </m:r>
                                    </m:e>
                                    <m:sup>
                                      <m:r>
                                        <a:rPr lang="it-IT" sz="2600" i="1">
                                          <a:latin typeface="Cambria Math" panose="02040503050406030204" pitchFamily="18" charset="0"/>
                                        </a:rPr>
                                        <m:t>2</m:t>
                                      </m:r>
                                    </m:sup>
                                  </m:sSup>
                                  <m:sSubSup>
                                    <m:sSubSupPr>
                                      <m:ctrlPr>
                                        <a:rPr lang="it-IT" sz="2600" i="1">
                                          <a:latin typeface="Cambria Math" panose="02040503050406030204" pitchFamily="18" charset="0"/>
                                        </a:rPr>
                                      </m:ctrlPr>
                                    </m:sSubSupPr>
                                    <m:e>
                                      <m:r>
                                        <a:rPr lang="it-IT" sz="2600" i="1">
                                          <a:latin typeface="Cambria Math" panose="02040503050406030204" pitchFamily="18" charset="0"/>
                                        </a:rPr>
                                        <m:t>𝑤</m:t>
                                      </m:r>
                                    </m:e>
                                    <m:sub>
                                      <m:r>
                                        <a:rPr lang="it-IT" sz="2600" i="1">
                                          <a:latin typeface="Cambria Math" panose="02040503050406030204" pitchFamily="18" charset="0"/>
                                        </a:rPr>
                                        <m:t>0</m:t>
                                      </m:r>
                                    </m:sub>
                                    <m:sup>
                                      <m:r>
                                        <a:rPr lang="it-IT" sz="2600" i="1">
                                          <a:latin typeface="Cambria Math" panose="02040503050406030204" pitchFamily="18" charset="0"/>
                                        </a:rPr>
                                        <m:t>4</m:t>
                                      </m:r>
                                    </m:sup>
                                  </m:sSubSup>
                                </m:den>
                              </m:f>
                            </m:e>
                          </m:d>
                        </m:e>
                        <m:sup>
                          <m:r>
                            <a:rPr lang="it-IT" sz="2600" i="1">
                              <a:latin typeface="Cambria Math" panose="02040503050406030204" pitchFamily="18" charset="0"/>
                            </a:rPr>
                            <m:t>1/2</m:t>
                          </m:r>
                        </m:sup>
                      </m:sSup>
                      <m:r>
                        <a:rPr lang="it-IT" sz="2600" b="0" i="1" smtClean="0">
                          <a:latin typeface="Cambria Math" panose="02040503050406030204" pitchFamily="18" charset="0"/>
                        </a:rPr>
                        <m:t>; </m:t>
                      </m:r>
                      <m:sSub>
                        <m:sSubPr>
                          <m:ctrlPr>
                            <a:rPr lang="it-IT" sz="2600" i="1">
                              <a:latin typeface="Cambria Math" panose="02040503050406030204" pitchFamily="18" charset="0"/>
                            </a:rPr>
                          </m:ctrlPr>
                        </m:sSubPr>
                        <m:e>
                          <m:r>
                            <a:rPr lang="it-IT" sz="2600" i="1">
                              <a:latin typeface="Cambria Math" panose="02040503050406030204" pitchFamily="18" charset="0"/>
                            </a:rPr>
                            <m:t>𝑤</m:t>
                          </m:r>
                        </m:e>
                        <m:sub>
                          <m:r>
                            <a:rPr lang="it-IT" sz="2600" i="1">
                              <a:latin typeface="Cambria Math" panose="02040503050406030204" pitchFamily="18" charset="0"/>
                            </a:rPr>
                            <m:t>0</m:t>
                          </m:r>
                        </m:sub>
                      </m:sSub>
                      <m:r>
                        <a:rPr lang="it-IT" sz="2600" i="1">
                          <a:latin typeface="Cambria Math" panose="02040503050406030204" pitchFamily="18" charset="0"/>
                        </a:rPr>
                        <m:t>=</m:t>
                      </m:r>
                      <m:f>
                        <m:fPr>
                          <m:ctrlPr>
                            <a:rPr lang="it-IT" sz="2600" i="1">
                              <a:latin typeface="Cambria Math" panose="02040503050406030204" pitchFamily="18" charset="0"/>
                            </a:rPr>
                          </m:ctrlPr>
                        </m:fPr>
                        <m:num>
                          <m:r>
                            <a:rPr lang="it-IT" sz="2600" i="1">
                              <a:latin typeface="Cambria Math" panose="02040503050406030204" pitchFamily="18" charset="0"/>
                            </a:rPr>
                            <m:t>𝜆</m:t>
                          </m:r>
                          <m:r>
                            <a:rPr lang="it-IT" sz="2600" i="1">
                              <a:latin typeface="Cambria Math" panose="02040503050406030204" pitchFamily="18" charset="0"/>
                            </a:rPr>
                            <m:t> </m:t>
                          </m:r>
                          <m:rad>
                            <m:radPr>
                              <m:degHide m:val="on"/>
                              <m:ctrlPr>
                                <a:rPr lang="it-IT" sz="2600" i="1">
                                  <a:latin typeface="Cambria Math" panose="02040503050406030204" pitchFamily="18" charset="0"/>
                                </a:rPr>
                              </m:ctrlPr>
                            </m:radPr>
                            <m:deg/>
                            <m:e>
                              <m:r>
                                <a:rPr lang="it-IT" sz="2600" i="1">
                                  <a:latin typeface="Cambria Math" panose="02040503050406030204" pitchFamily="18" charset="0"/>
                                </a:rPr>
                                <m:t>2</m:t>
                              </m:r>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log</m:t>
                                  </m:r>
                                </m:fName>
                                <m:e>
                                  <m:r>
                                    <a:rPr lang="it-IT" sz="2600" i="1">
                                      <a:latin typeface="Cambria Math" panose="02040503050406030204" pitchFamily="18" charset="0"/>
                                    </a:rPr>
                                    <m:t>2</m:t>
                                  </m:r>
                                </m:e>
                              </m:func>
                            </m:e>
                          </m:rad>
                        </m:num>
                        <m:den>
                          <m:r>
                            <a:rPr lang="it-IT" sz="2600" i="1">
                              <a:latin typeface="Cambria Math" panose="02040503050406030204" pitchFamily="18" charset="0"/>
                            </a:rPr>
                            <m:t>𝜋</m:t>
                          </m:r>
                          <m:sSub>
                            <m:sSubPr>
                              <m:ctrlPr>
                                <a:rPr lang="it-IT" sz="2600" i="1">
                                  <a:latin typeface="Cambria Math" panose="02040503050406030204" pitchFamily="18" charset="0"/>
                                </a:rPr>
                              </m:ctrlPr>
                            </m:sSubPr>
                            <m:e>
                              <m:r>
                                <a:rPr lang="it-IT" sz="2600" i="1">
                                  <a:latin typeface="Cambria Math" panose="02040503050406030204" pitchFamily="18" charset="0"/>
                                </a:rPr>
                                <m:t>𝜙</m:t>
                              </m:r>
                            </m:e>
                            <m:sub>
                              <m:r>
                                <a:rPr lang="it-IT" sz="2600" i="1">
                                  <a:latin typeface="Cambria Math" panose="02040503050406030204" pitchFamily="18" charset="0"/>
                                </a:rPr>
                                <m:t>𝑏</m:t>
                              </m:r>
                            </m:sub>
                          </m:sSub>
                        </m:den>
                      </m:f>
                    </m:oMath>
                  </m:oMathPara>
                </a14:m>
                <a:endParaRPr lang="en-US" sz="2600" dirty="0" smtClean="0"/>
              </a:p>
              <a:p>
                <a:pPr marL="0" indent="0">
                  <a:buNone/>
                </a:pPr>
                <a:r>
                  <a:rPr lang="en-US" sz="2600" dirty="0" smtClean="0"/>
                  <a:t>and </a:t>
                </a:r>
                <a14:m>
                  <m:oMath xmlns:m="http://schemas.openxmlformats.org/officeDocument/2006/math">
                    <m:sSub>
                      <m:sSubPr>
                        <m:ctrlPr>
                          <a:rPr lang="en-US" sz="2600" i="1" dirty="0" err="1" smtClean="0">
                            <a:latin typeface="Cambria Math" panose="02040503050406030204" pitchFamily="18" charset="0"/>
                          </a:rPr>
                        </m:ctrlPr>
                      </m:sSubPr>
                      <m:e>
                        <m:r>
                          <a:rPr lang="en-US" sz="2600" i="1" dirty="0" smtClean="0">
                            <a:latin typeface="Cambria Math" panose="02040503050406030204" pitchFamily="18" charset="0"/>
                          </a:rPr>
                          <m:t>𝜙</m:t>
                        </m:r>
                      </m:e>
                      <m:sub>
                        <m:r>
                          <a:rPr lang="en-US" sz="2600" i="1" dirty="0" err="1" smtClean="0">
                            <a:latin typeface="Cambria Math" panose="02040503050406030204" pitchFamily="18" charset="0"/>
                          </a:rPr>
                          <m:t>𝑏</m:t>
                        </m:r>
                      </m:sub>
                    </m:sSub>
                  </m:oMath>
                </a14:m>
                <a:r>
                  <a:rPr lang="en-US" sz="2600" dirty="0" smtClean="0"/>
                  <a:t> is the FWHM beam aperture. </a:t>
                </a:r>
              </a:p>
              <a:p>
                <a:pPr marL="0" indent="0">
                  <a:buNone/>
                </a:pPr>
                <a:r>
                  <a:rPr lang="en-US" sz="2600" dirty="0" smtClean="0"/>
                  <a:t>For the temperature profile we can use a vertical linear profile. The tropopause inversion is negligible.</a:t>
                </a:r>
              </a:p>
              <a:p>
                <a:pPr marL="0" indent="0">
                  <a:buNone/>
                </a:pPr>
                <a14:m>
                  <m:oMathPara xmlns:m="http://schemas.openxmlformats.org/officeDocument/2006/math">
                    <m:oMathParaPr>
                      <m:jc m:val="centerGroup"/>
                    </m:oMathParaPr>
                    <m:oMath xmlns:m="http://schemas.openxmlformats.org/officeDocument/2006/math">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𝑇</m:t>
                          </m:r>
                        </m:e>
                        <m:sub>
                          <m:r>
                            <a:rPr lang="it-IT" sz="2600" b="0" i="1" smtClean="0">
                              <a:latin typeface="Cambria Math" panose="02040503050406030204" pitchFamily="18" charset="0"/>
                            </a:rPr>
                            <m:t>𝑝</m:t>
                          </m:r>
                        </m:sub>
                      </m:sSub>
                      <m:d>
                        <m:dPr>
                          <m:ctrlPr>
                            <a:rPr lang="it-IT" sz="2600" b="0" i="1" smtClean="0">
                              <a:latin typeface="Cambria Math" panose="02040503050406030204" pitchFamily="18" charset="0"/>
                            </a:rPr>
                          </m:ctrlPr>
                        </m:dPr>
                        <m:e>
                          <m:r>
                            <a:rPr lang="it-IT" sz="2600" b="0" i="1" smtClean="0">
                              <a:latin typeface="Cambria Math" panose="02040503050406030204" pitchFamily="18" charset="0"/>
                            </a:rPr>
                            <m:t>𝑟</m:t>
                          </m:r>
                        </m:e>
                      </m:d>
                      <m:r>
                        <a:rPr lang="it-IT" sz="2600" b="0" i="1" smtClean="0">
                          <a:latin typeface="Cambria Math" panose="02040503050406030204" pitchFamily="18" charset="0"/>
                        </a:rPr>
                        <m:t>=</m:t>
                      </m:r>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𝑇</m:t>
                          </m:r>
                        </m:e>
                        <m:sub>
                          <m:r>
                            <a:rPr lang="it-IT" sz="2600" b="0" i="1" smtClean="0">
                              <a:latin typeface="Cambria Math" panose="02040503050406030204" pitchFamily="18" charset="0"/>
                            </a:rPr>
                            <m:t>𝑝</m:t>
                          </m:r>
                        </m:sub>
                      </m:sSub>
                      <m:d>
                        <m:dPr>
                          <m:ctrlPr>
                            <a:rPr lang="it-IT" sz="2600" b="0" i="1" smtClean="0">
                              <a:latin typeface="Cambria Math" panose="02040503050406030204" pitchFamily="18" charset="0"/>
                            </a:rPr>
                          </m:ctrlPr>
                        </m:dPr>
                        <m:e>
                          <m:r>
                            <a:rPr lang="it-IT" sz="2600" b="0" i="1" smtClean="0">
                              <a:latin typeface="Cambria Math" panose="02040503050406030204" pitchFamily="18" charset="0"/>
                            </a:rPr>
                            <m:t>𝑧</m:t>
                          </m:r>
                        </m:e>
                      </m:d>
                      <m:r>
                        <a:rPr lang="it-IT" sz="2600" b="0" i="1" smtClean="0">
                          <a:latin typeface="Cambria Math" panose="02040503050406030204" pitchFamily="18" charset="0"/>
                        </a:rPr>
                        <m:t>=</m:t>
                      </m:r>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𝑇</m:t>
                          </m:r>
                        </m:e>
                        <m:sub>
                          <m:r>
                            <a:rPr lang="it-IT" sz="2600" b="0" i="1" smtClean="0">
                              <a:latin typeface="Cambria Math" panose="02040503050406030204" pitchFamily="18" charset="0"/>
                            </a:rPr>
                            <m:t>𝑔𝑟𝑜𝑢𝑛𝑑</m:t>
                          </m:r>
                        </m:sub>
                      </m:sSub>
                      <m:d>
                        <m:dPr>
                          <m:ctrlPr>
                            <a:rPr lang="it-IT" sz="2600" b="0" i="1" smtClean="0">
                              <a:latin typeface="Cambria Math" panose="02040503050406030204" pitchFamily="18" charset="0"/>
                            </a:rPr>
                          </m:ctrlPr>
                        </m:dPr>
                        <m:e>
                          <m:r>
                            <a:rPr lang="it-IT" sz="2600" b="0" i="1" smtClean="0">
                              <a:latin typeface="Cambria Math" panose="02040503050406030204" pitchFamily="18" charset="0"/>
                            </a:rPr>
                            <m:t>1−</m:t>
                          </m:r>
                          <m:f>
                            <m:fPr>
                              <m:ctrlPr>
                                <a:rPr lang="it-IT" sz="2600" b="0" i="1" smtClean="0">
                                  <a:latin typeface="Cambria Math" panose="02040503050406030204" pitchFamily="18" charset="0"/>
                                </a:rPr>
                              </m:ctrlPr>
                            </m:fPr>
                            <m:num>
                              <m:r>
                                <a:rPr lang="it-IT" sz="2600" b="0" i="1" smtClean="0">
                                  <a:latin typeface="Cambria Math" panose="02040503050406030204" pitchFamily="18" charset="0"/>
                                </a:rPr>
                                <m:t>𝑧</m:t>
                              </m:r>
                            </m:num>
                            <m:den>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𝑧</m:t>
                                  </m:r>
                                </m:e>
                                <m:sub>
                                  <m:r>
                                    <a:rPr lang="it-IT" sz="2600" b="0" i="1" smtClean="0">
                                      <a:latin typeface="Cambria Math" panose="02040503050406030204" pitchFamily="18" charset="0"/>
                                    </a:rPr>
                                    <m:t>𝑎𝑡𝑚</m:t>
                                  </m:r>
                                </m:sub>
                              </m:sSub>
                            </m:den>
                          </m:f>
                        </m:e>
                      </m:d>
                    </m:oMath>
                  </m:oMathPara>
                </a14:m>
                <a:endParaRPr lang="en-US" sz="26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333772" y="1124745"/>
                <a:ext cx="7128792" cy="5040560"/>
              </a:xfrm>
              <a:blipFill>
                <a:blip r:embed="rId2"/>
                <a:stretch>
                  <a:fillRect l="-257" t="-11622"/>
                </a:stretch>
              </a:blipFill>
            </p:spPr>
            <p:txBody>
              <a:bodyPr/>
              <a:lstStyle/>
              <a:p>
                <a:r>
                  <a:rPr lang="en-US">
                    <a:noFill/>
                  </a:rPr>
                  <a:t> </a:t>
                </a:r>
              </a:p>
            </p:txBody>
          </p:sp>
        </mc:Fallback>
      </mc:AlternateContent>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6540" y="1713536"/>
            <a:ext cx="4845879" cy="3841880"/>
          </a:xfrm>
          <a:prstGeom prst="rect">
            <a:avLst/>
          </a:prstGeom>
        </p:spPr>
      </p:pic>
    </p:spTree>
    <p:extLst>
      <p:ext uri="{BB962C8B-B14F-4D97-AF65-F5344CB8AC3E}">
        <p14:creationId xmlns:p14="http://schemas.microsoft.com/office/powerpoint/2010/main" val="42381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053852" y="332656"/>
            <a:ext cx="9865096" cy="720080"/>
          </a:xfrm>
        </p:spPr>
        <p:txBody>
          <a:bodyPr>
            <a:normAutofit/>
          </a:bodyPr>
          <a:lstStyle/>
          <a:p>
            <a:r>
              <a:rPr lang="en-US" b="1" dirty="0"/>
              <a:t>Antenna temperature RMS evaluation</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261764" y="1052735"/>
                <a:ext cx="11665296" cy="5256585"/>
              </a:xfrm>
            </p:spPr>
            <p:txBody>
              <a:bodyPr>
                <a:normAutofit fontScale="62500" lnSpcReduction="20000"/>
              </a:bodyPr>
              <a:lstStyle/>
              <a:p>
                <a:pPr marL="0" indent="0">
                  <a:lnSpc>
                    <a:spcPct val="120000"/>
                  </a:lnSpc>
                  <a:buNone/>
                </a:pPr>
                <a:r>
                  <a:rPr lang="en-US" sz="2300" dirty="0" smtClean="0">
                    <a:latin typeface="Cambria Math" panose="02040503050406030204" pitchFamily="18" charset="0"/>
                  </a:rPr>
                  <a:t>The antenna temperature RMS formula in rectangular coordinates</a:t>
                </a:r>
              </a:p>
              <a:p>
                <a:pPr marL="0" indent="0">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it-IT" sz="2300" i="1" smtClean="0">
                              <a:latin typeface="Cambria Math" panose="02040503050406030204" pitchFamily="18" charset="0"/>
                            </a:rPr>
                          </m:ctrlPr>
                        </m:dPr>
                        <m:e>
                          <m:sSubSup>
                            <m:sSubSupPr>
                              <m:ctrlPr>
                                <a:rPr lang="it-IT" sz="2300" i="1">
                                  <a:latin typeface="Cambria Math" panose="02040503050406030204" pitchFamily="18" charset="0"/>
                                </a:rPr>
                              </m:ctrlPr>
                            </m:sSubSupPr>
                            <m:e>
                              <m:r>
                                <a:rPr lang="it-IT" sz="2300" i="1">
                                  <a:latin typeface="Cambria Math" panose="02040503050406030204" pitchFamily="18" charset="0"/>
                                </a:rPr>
                                <m:t>𝑇</m:t>
                              </m:r>
                            </m:e>
                            <m:sub>
                              <m:r>
                                <a:rPr lang="it-IT" sz="2300" i="1">
                                  <a:latin typeface="Cambria Math" panose="02040503050406030204" pitchFamily="18" charset="0"/>
                                </a:rPr>
                                <m:t>𝐴</m:t>
                              </m:r>
                            </m:sub>
                            <m:sup>
                              <m:r>
                                <a:rPr lang="it-IT" sz="2300" i="1">
                                  <a:latin typeface="Cambria Math" panose="02040503050406030204" pitchFamily="18" charset="0"/>
                                </a:rPr>
                                <m:t>2</m:t>
                              </m:r>
                            </m:sup>
                          </m:sSubSup>
                        </m:e>
                      </m:d>
                      <m:r>
                        <a:rPr lang="it-IT" sz="2300" i="1">
                          <a:latin typeface="Cambria Math" panose="02040503050406030204" pitchFamily="18" charset="0"/>
                        </a:rPr>
                        <m:t>=</m:t>
                      </m:r>
                      <m:f>
                        <m:fPr>
                          <m:ctrlPr>
                            <a:rPr lang="it-IT" sz="2300" i="1">
                              <a:latin typeface="Cambria Math" panose="02040503050406030204" pitchFamily="18" charset="0"/>
                            </a:rPr>
                          </m:ctrlPr>
                        </m:fPr>
                        <m:num>
                          <m:r>
                            <a:rPr lang="it-IT" sz="2300" i="1">
                              <a:latin typeface="Cambria Math" panose="02040503050406030204" pitchFamily="18" charset="0"/>
                            </a:rPr>
                            <m:t>1</m:t>
                          </m:r>
                        </m:num>
                        <m:den>
                          <m:sSup>
                            <m:sSupPr>
                              <m:ctrlPr>
                                <a:rPr lang="it-IT" sz="2300" i="1">
                                  <a:latin typeface="Cambria Math" panose="02040503050406030204" pitchFamily="18" charset="0"/>
                                </a:rPr>
                              </m:ctrlPr>
                            </m:sSupPr>
                            <m:e>
                              <m:r>
                                <a:rPr lang="it-IT" sz="2300" i="1">
                                  <a:latin typeface="Cambria Math" panose="02040503050406030204" pitchFamily="18" charset="0"/>
                                </a:rPr>
                                <m:t>𝜆</m:t>
                              </m:r>
                            </m:e>
                            <m:sup>
                              <m:r>
                                <a:rPr lang="it-IT" sz="2300" i="1">
                                  <a:latin typeface="Cambria Math" panose="02040503050406030204" pitchFamily="18" charset="0"/>
                                </a:rPr>
                                <m:t>4</m:t>
                              </m:r>
                            </m:sup>
                          </m:sSup>
                        </m:den>
                      </m:f>
                      <m:nary>
                        <m:naryPr>
                          <m:supHide m:val="on"/>
                          <m:ctrlPr>
                            <a:rPr lang="it-IT" sz="2300" i="1">
                              <a:latin typeface="Cambria Math" panose="02040503050406030204" pitchFamily="18" charset="0"/>
                            </a:rPr>
                          </m:ctrlPr>
                        </m:naryPr>
                        <m:sub>
                          <m:r>
                            <a:rPr lang="it-IT" sz="2300" i="1">
                              <a:latin typeface="Cambria Math" panose="02040503050406030204" pitchFamily="18" charset="0"/>
                            </a:rPr>
                            <m:t>𝑉</m:t>
                          </m:r>
                        </m:sub>
                        <m:sup/>
                        <m:e>
                          <m:f>
                            <m:fPr>
                              <m:ctrlPr>
                                <a:rPr lang="it-IT" sz="2300" i="1">
                                  <a:latin typeface="Cambria Math" panose="02040503050406030204" pitchFamily="18" charset="0"/>
                                </a:rPr>
                              </m:ctrlPr>
                            </m:fPr>
                            <m:num>
                              <m:r>
                                <a:rPr lang="it-IT" sz="2300" i="1">
                                  <a:latin typeface="Cambria Math" panose="02040503050406030204" pitchFamily="18" charset="0"/>
                                </a:rPr>
                                <m:t>𝑑𝑟</m:t>
                              </m:r>
                            </m:num>
                            <m:den>
                              <m:sSup>
                                <m:sSupPr>
                                  <m:ctrlPr>
                                    <a:rPr lang="it-IT" sz="2300" i="1">
                                      <a:latin typeface="Cambria Math" panose="02040503050406030204" pitchFamily="18" charset="0"/>
                                    </a:rPr>
                                  </m:ctrlPr>
                                </m:sSupPr>
                                <m:e>
                                  <m:r>
                                    <a:rPr lang="it-IT" sz="2300" i="1">
                                      <a:latin typeface="Cambria Math" panose="02040503050406030204" pitchFamily="18" charset="0"/>
                                    </a:rPr>
                                    <m:t>𝑟</m:t>
                                  </m:r>
                                </m:e>
                                <m:sup>
                                  <m:r>
                                    <a:rPr lang="it-IT" sz="2300" i="1">
                                      <a:latin typeface="Cambria Math" panose="02040503050406030204" pitchFamily="18" charset="0"/>
                                    </a:rPr>
                                    <m:t>2</m:t>
                                  </m:r>
                                </m:sup>
                              </m:sSup>
                            </m:den>
                          </m:f>
                        </m:e>
                      </m:nary>
                      <m:nary>
                        <m:naryPr>
                          <m:supHide m:val="on"/>
                          <m:ctrlPr>
                            <a:rPr lang="it-IT" sz="2300" i="1">
                              <a:latin typeface="Cambria Math" panose="02040503050406030204" pitchFamily="18" charset="0"/>
                            </a:rPr>
                          </m:ctrlPr>
                        </m:naryPr>
                        <m:sub>
                          <m:sSup>
                            <m:sSupPr>
                              <m:ctrlPr>
                                <a:rPr lang="it-IT" sz="2300" i="1">
                                  <a:latin typeface="Cambria Math" panose="02040503050406030204" pitchFamily="18" charset="0"/>
                                </a:rPr>
                              </m:ctrlPr>
                            </m:sSupPr>
                            <m:e>
                              <m:r>
                                <a:rPr lang="it-IT" sz="2300" i="1">
                                  <a:latin typeface="Cambria Math" panose="02040503050406030204" pitchFamily="18" charset="0"/>
                                </a:rPr>
                                <m:t>𝑉</m:t>
                              </m:r>
                            </m:e>
                            <m:sup>
                              <m:r>
                                <a:rPr lang="it-IT" sz="2300" i="1">
                                  <a:latin typeface="Cambria Math" panose="02040503050406030204" pitchFamily="18" charset="0"/>
                                </a:rPr>
                                <m:t>′</m:t>
                              </m:r>
                            </m:sup>
                          </m:sSup>
                        </m:sub>
                        <m:sup/>
                        <m:e>
                          <m:f>
                            <m:fPr>
                              <m:ctrlPr>
                                <a:rPr lang="it-IT" sz="2300" i="1">
                                  <a:latin typeface="Cambria Math" panose="02040503050406030204" pitchFamily="18" charset="0"/>
                                </a:rPr>
                              </m:ctrlPr>
                            </m:fPr>
                            <m:num>
                              <m:r>
                                <a:rPr lang="it-IT" sz="2300" i="1">
                                  <a:latin typeface="Cambria Math" panose="02040503050406030204" pitchFamily="18" charset="0"/>
                                </a:rPr>
                                <m:t>𝑑</m:t>
                              </m:r>
                              <m:sSup>
                                <m:sSupPr>
                                  <m:ctrlPr>
                                    <a:rPr lang="it-IT" sz="2300" i="1">
                                      <a:latin typeface="Cambria Math" panose="02040503050406030204" pitchFamily="18" charset="0"/>
                                    </a:rPr>
                                  </m:ctrlPr>
                                </m:sSupPr>
                                <m:e>
                                  <m:r>
                                    <a:rPr lang="it-IT" sz="2300" i="1">
                                      <a:latin typeface="Cambria Math" panose="02040503050406030204" pitchFamily="18" charset="0"/>
                                    </a:rPr>
                                    <m:t>𝑟</m:t>
                                  </m:r>
                                </m:e>
                                <m:sup>
                                  <m:r>
                                    <a:rPr lang="it-IT" sz="2300" i="1">
                                      <a:latin typeface="Cambria Math" panose="02040503050406030204" pitchFamily="18" charset="0"/>
                                    </a:rPr>
                                    <m:t>′</m:t>
                                  </m:r>
                                </m:sup>
                              </m:sSup>
                            </m:num>
                            <m:den>
                              <m:sSup>
                                <m:sSupPr>
                                  <m:ctrlPr>
                                    <a:rPr lang="it-IT" sz="2300" i="1">
                                      <a:latin typeface="Cambria Math" panose="02040503050406030204" pitchFamily="18" charset="0"/>
                                    </a:rPr>
                                  </m:ctrlPr>
                                </m:sSupPr>
                                <m:e>
                                  <m:sSup>
                                    <m:sSupPr>
                                      <m:ctrlPr>
                                        <a:rPr lang="it-IT" sz="2300" i="1">
                                          <a:latin typeface="Cambria Math" panose="02040503050406030204" pitchFamily="18" charset="0"/>
                                        </a:rPr>
                                      </m:ctrlPr>
                                    </m:sSupPr>
                                    <m:e>
                                      <m:r>
                                        <a:rPr lang="it-IT" sz="2300" i="1">
                                          <a:latin typeface="Cambria Math" panose="02040503050406030204" pitchFamily="18" charset="0"/>
                                        </a:rPr>
                                        <m:t>𝑟</m:t>
                                      </m:r>
                                    </m:e>
                                    <m:sup>
                                      <m:r>
                                        <a:rPr lang="it-IT" sz="2300" i="1">
                                          <a:latin typeface="Cambria Math" panose="02040503050406030204" pitchFamily="18" charset="0"/>
                                        </a:rPr>
                                        <m:t>′</m:t>
                                      </m:r>
                                    </m:sup>
                                  </m:sSup>
                                </m:e>
                                <m:sup>
                                  <m:r>
                                    <a:rPr lang="it-IT" sz="2300" i="1">
                                      <a:latin typeface="Cambria Math" panose="02040503050406030204" pitchFamily="18" charset="0"/>
                                    </a:rPr>
                                    <m:t>2</m:t>
                                  </m:r>
                                </m:sup>
                              </m:sSup>
                            </m:den>
                          </m:f>
                        </m:e>
                      </m:nary>
                      <m:sSub>
                        <m:sSubPr>
                          <m:ctrlPr>
                            <a:rPr lang="it-IT" sz="2300" i="1">
                              <a:latin typeface="Cambria Math" panose="02040503050406030204" pitchFamily="18" charset="0"/>
                            </a:rPr>
                          </m:ctrlPr>
                        </m:sSubPr>
                        <m:e>
                          <m:r>
                            <a:rPr lang="it-IT" sz="2300" i="1">
                              <a:latin typeface="Cambria Math" panose="02040503050406030204" pitchFamily="18" charset="0"/>
                            </a:rPr>
                            <m:t>𝐴</m:t>
                          </m:r>
                        </m:e>
                        <m:sub>
                          <m:r>
                            <a:rPr lang="it-IT" sz="2300" i="1">
                              <a:latin typeface="Cambria Math" panose="02040503050406030204" pitchFamily="18" charset="0"/>
                            </a:rPr>
                            <m:t>𝑖</m:t>
                          </m:r>
                        </m:sub>
                      </m:sSub>
                      <m:d>
                        <m:dPr>
                          <m:ctrlPr>
                            <a:rPr lang="it-IT" sz="2300" i="1">
                              <a:latin typeface="Cambria Math" panose="02040503050406030204" pitchFamily="18" charset="0"/>
                            </a:rPr>
                          </m:ctrlPr>
                        </m:dPr>
                        <m:e>
                          <m:sSub>
                            <m:sSubPr>
                              <m:ctrlPr>
                                <a:rPr lang="it-IT" sz="2300" i="1">
                                  <a:latin typeface="Cambria Math" panose="02040503050406030204" pitchFamily="18" charset="0"/>
                                </a:rPr>
                              </m:ctrlPr>
                            </m:sSubPr>
                            <m:e>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e>
                            <m:sub>
                              <m:r>
                                <a:rPr lang="it-IT" sz="2300" i="1">
                                  <a:latin typeface="Cambria Math" panose="02040503050406030204" pitchFamily="18" charset="0"/>
                                </a:rPr>
                                <m:t>𝑠</m:t>
                              </m:r>
                            </m:sub>
                          </m:sSub>
                          <m:r>
                            <a:rPr lang="it-IT" sz="2300" i="1">
                              <a:latin typeface="Cambria Math" panose="02040503050406030204" pitchFamily="18" charset="0"/>
                            </a:rPr>
                            <m:t>, </m:t>
                          </m:r>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e>
                      </m:d>
                      <m:sSub>
                        <m:sSubPr>
                          <m:ctrlPr>
                            <a:rPr lang="it-IT" sz="2300" i="1">
                              <a:latin typeface="Cambria Math" panose="02040503050406030204" pitchFamily="18" charset="0"/>
                            </a:rPr>
                          </m:ctrlPr>
                        </m:sSubPr>
                        <m:e>
                          <m:r>
                            <a:rPr lang="it-IT" sz="2300" i="1">
                              <a:latin typeface="Cambria Math" panose="02040503050406030204" pitchFamily="18" charset="0"/>
                            </a:rPr>
                            <m:t>𝐴</m:t>
                          </m:r>
                        </m:e>
                        <m:sub>
                          <m:r>
                            <a:rPr lang="it-IT" sz="2300" i="1">
                              <a:latin typeface="Cambria Math" panose="02040503050406030204" pitchFamily="18" charset="0"/>
                            </a:rPr>
                            <m:t>𝑖</m:t>
                          </m:r>
                        </m:sub>
                      </m:sSub>
                      <m:d>
                        <m:dPr>
                          <m:ctrlPr>
                            <a:rPr lang="it-IT" sz="2300" i="1">
                              <a:latin typeface="Cambria Math" panose="02040503050406030204" pitchFamily="18" charset="0"/>
                            </a:rPr>
                          </m:ctrlPr>
                        </m:dPr>
                        <m:e>
                          <m:sSub>
                            <m:sSubPr>
                              <m:ctrlPr>
                                <a:rPr lang="it-IT" sz="2300" i="1">
                                  <a:latin typeface="Cambria Math" panose="02040503050406030204" pitchFamily="18" charset="0"/>
                                </a:rPr>
                              </m:ctrlPr>
                            </m:sSubPr>
                            <m:e>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r>
                                <a:rPr lang="it-IT" sz="2300" i="1">
                                  <a:latin typeface="Cambria Math" panose="02040503050406030204" pitchFamily="18" charset="0"/>
                                </a:rPr>
                                <m:t>′</m:t>
                              </m:r>
                            </m:e>
                            <m:sub>
                              <m:r>
                                <a:rPr lang="it-IT" sz="2300" i="1">
                                  <a:latin typeface="Cambria Math" panose="02040503050406030204" pitchFamily="18" charset="0"/>
                                </a:rPr>
                                <m:t>𝑠</m:t>
                              </m:r>
                            </m:sub>
                          </m:sSub>
                          <m:r>
                            <a:rPr lang="it-IT" sz="2300" i="1">
                              <a:latin typeface="Cambria Math" panose="02040503050406030204" pitchFamily="18" charset="0"/>
                            </a:rPr>
                            <m:t>, </m:t>
                          </m:r>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r>
                            <a:rPr lang="it-IT" sz="2300" i="1">
                              <a:latin typeface="Cambria Math" panose="02040503050406030204" pitchFamily="18" charset="0"/>
                            </a:rPr>
                            <m:t>′</m:t>
                          </m:r>
                        </m:e>
                      </m:d>
                      <m:sSub>
                        <m:sSubPr>
                          <m:ctrlPr>
                            <a:rPr lang="it-IT" sz="2300" i="1">
                              <a:latin typeface="Cambria Math" panose="02040503050406030204" pitchFamily="18" charset="0"/>
                            </a:rPr>
                          </m:ctrlPr>
                        </m:sSubPr>
                        <m:e>
                          <m:r>
                            <a:rPr lang="it-IT" sz="2300" i="1">
                              <a:latin typeface="Cambria Math" panose="02040503050406030204" pitchFamily="18" charset="0"/>
                            </a:rPr>
                            <m:t>𝑇</m:t>
                          </m:r>
                        </m:e>
                        <m:sub>
                          <m:r>
                            <a:rPr lang="it-IT" sz="2300" i="1">
                              <a:latin typeface="Cambria Math" panose="02040503050406030204" pitchFamily="18" charset="0"/>
                            </a:rPr>
                            <m:t>𝑝</m:t>
                          </m:r>
                        </m:sub>
                      </m:sSub>
                      <m:d>
                        <m:dPr>
                          <m:ctrlPr>
                            <a:rPr lang="it-IT" sz="2300" i="1">
                              <a:latin typeface="Cambria Math" panose="02040503050406030204" pitchFamily="18" charset="0"/>
                            </a:rPr>
                          </m:ctrlPr>
                        </m:dPr>
                        <m:e>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e>
                      </m:d>
                      <m:sSub>
                        <m:sSubPr>
                          <m:ctrlPr>
                            <a:rPr lang="it-IT" sz="2300" i="1">
                              <a:latin typeface="Cambria Math" panose="02040503050406030204" pitchFamily="18" charset="0"/>
                            </a:rPr>
                          </m:ctrlPr>
                        </m:sSubPr>
                        <m:e>
                          <m:r>
                            <a:rPr lang="it-IT" sz="2300" i="1">
                              <a:latin typeface="Cambria Math" panose="02040503050406030204" pitchFamily="18" charset="0"/>
                            </a:rPr>
                            <m:t>𝑇</m:t>
                          </m:r>
                        </m:e>
                        <m:sub>
                          <m:r>
                            <a:rPr lang="it-IT" sz="2300" i="1">
                              <a:latin typeface="Cambria Math" panose="02040503050406030204" pitchFamily="18" charset="0"/>
                            </a:rPr>
                            <m:t>𝑝</m:t>
                          </m:r>
                        </m:sub>
                      </m:sSub>
                      <m:d>
                        <m:dPr>
                          <m:ctrlPr>
                            <a:rPr lang="it-IT" sz="2300" i="1">
                              <a:latin typeface="Cambria Math" panose="02040503050406030204" pitchFamily="18" charset="0"/>
                            </a:rPr>
                          </m:ctrlPr>
                        </m:dPr>
                        <m:e>
                          <m:sSup>
                            <m:sSupPr>
                              <m:ctrlPr>
                                <a:rPr lang="it-IT" sz="2300" i="1">
                                  <a:latin typeface="Cambria Math" panose="02040503050406030204" pitchFamily="18" charset="0"/>
                                </a:rPr>
                              </m:ctrlPr>
                            </m:sSupPr>
                            <m:e>
                              <m:acc>
                                <m:accPr>
                                  <m:chr m:val="⃗"/>
                                  <m:ctrlPr>
                                    <a:rPr lang="it-IT" sz="2300" i="1">
                                      <a:latin typeface="Cambria Math" panose="02040503050406030204" pitchFamily="18" charset="0"/>
                                    </a:rPr>
                                  </m:ctrlPr>
                                </m:accPr>
                                <m:e>
                                  <m:r>
                                    <a:rPr lang="it-IT" sz="2300" i="1">
                                      <a:latin typeface="Cambria Math" panose="02040503050406030204" pitchFamily="18" charset="0"/>
                                    </a:rPr>
                                    <m:t>𝑟</m:t>
                                  </m:r>
                                </m:e>
                              </m:acc>
                            </m:e>
                            <m:sup>
                              <m:r>
                                <a:rPr lang="it-IT" sz="2300" i="1">
                                  <a:latin typeface="Cambria Math" panose="02040503050406030204" pitchFamily="18" charset="0"/>
                                </a:rPr>
                                <m:t>′</m:t>
                              </m:r>
                            </m:sup>
                          </m:sSup>
                        </m:e>
                      </m:d>
                      <m:d>
                        <m:dPr>
                          <m:begChr m:val="〈"/>
                          <m:endChr m:val="〉"/>
                          <m:ctrlPr>
                            <a:rPr lang="it-IT" sz="2300" i="1">
                              <a:latin typeface="Cambria Math" panose="02040503050406030204" pitchFamily="18" charset="0"/>
                            </a:rPr>
                          </m:ctrlPr>
                        </m:dPr>
                        <m:e>
                          <m:r>
                            <a:rPr lang="it-IT" sz="2300" i="1">
                              <a:latin typeface="Cambria Math" panose="02040503050406030204" pitchFamily="18" charset="0"/>
                            </a:rPr>
                            <m:t>𝛼</m:t>
                          </m:r>
                          <m:d>
                            <m:dPr>
                              <m:ctrlPr>
                                <a:rPr lang="it-IT" sz="2300" i="1">
                                  <a:latin typeface="Cambria Math" panose="02040503050406030204" pitchFamily="18" charset="0"/>
                                </a:rPr>
                              </m:ctrlPr>
                            </m:dPr>
                            <m:e>
                              <m:acc>
                                <m:accPr>
                                  <m:chr m:val="⃗"/>
                                  <m:ctrlPr>
                                    <a:rPr lang="it-IT" sz="2300" i="1" dirty="0">
                                      <a:latin typeface="Cambria Math" panose="02040503050406030204" pitchFamily="18" charset="0"/>
                                    </a:rPr>
                                  </m:ctrlPr>
                                </m:accPr>
                                <m:e>
                                  <m:r>
                                    <a:rPr lang="it-IT" sz="2300" i="1" dirty="0">
                                      <a:latin typeface="Cambria Math" panose="02040503050406030204" pitchFamily="18" charset="0"/>
                                    </a:rPr>
                                    <m:t>𝑟</m:t>
                                  </m:r>
                                </m:e>
                              </m:acc>
                            </m:e>
                          </m:d>
                          <m:r>
                            <a:rPr lang="it-IT" sz="2300" i="1">
                              <a:latin typeface="Cambria Math" panose="02040503050406030204" pitchFamily="18" charset="0"/>
                            </a:rPr>
                            <m:t>,</m:t>
                          </m:r>
                          <m:r>
                            <a:rPr lang="it-IT" sz="2300" i="1">
                              <a:latin typeface="Cambria Math" panose="02040503050406030204" pitchFamily="18" charset="0"/>
                            </a:rPr>
                            <m:t>𝛼</m:t>
                          </m:r>
                          <m:d>
                            <m:dPr>
                              <m:ctrlPr>
                                <a:rPr lang="it-IT" sz="2300" i="1">
                                  <a:latin typeface="Cambria Math" panose="02040503050406030204" pitchFamily="18" charset="0"/>
                                </a:rPr>
                              </m:ctrlPr>
                            </m:dPr>
                            <m:e>
                              <m:acc>
                                <m:accPr>
                                  <m:chr m:val="⃗"/>
                                  <m:ctrlPr>
                                    <a:rPr lang="it-IT" sz="2300" i="1" dirty="0">
                                      <a:latin typeface="Cambria Math" panose="02040503050406030204" pitchFamily="18" charset="0"/>
                                    </a:rPr>
                                  </m:ctrlPr>
                                </m:accPr>
                                <m:e>
                                  <m:r>
                                    <a:rPr lang="it-IT" sz="2300" i="1" dirty="0">
                                      <a:latin typeface="Cambria Math" panose="02040503050406030204" pitchFamily="18" charset="0"/>
                                    </a:rPr>
                                    <m:t>𝑟</m:t>
                                  </m:r>
                                </m:e>
                              </m:acc>
                              <m:r>
                                <a:rPr lang="it-IT" sz="2300" i="1" dirty="0">
                                  <a:latin typeface="Cambria Math" panose="02040503050406030204" pitchFamily="18" charset="0"/>
                                </a:rPr>
                                <m:t>′</m:t>
                              </m:r>
                            </m:e>
                          </m:d>
                        </m:e>
                      </m:d>
                      <m:r>
                        <a:rPr lang="it-IT" sz="2300" b="0" i="1" dirty="0" smtClean="0">
                          <a:latin typeface="Cambria Math" panose="02040503050406030204" pitchFamily="18" charset="0"/>
                        </a:rPr>
                        <m:t>=</m:t>
                      </m:r>
                    </m:oMath>
                    <m:oMath xmlns:m="http://schemas.openxmlformats.org/officeDocument/2006/math">
                      <m:r>
                        <a:rPr lang="it-IT" sz="2300" b="0" i="1" smtClean="0">
                          <a:latin typeface="Cambria Math" panose="02040503050406030204" pitchFamily="18" charset="0"/>
                        </a:rPr>
                        <m:t>          =</m:t>
                      </m:r>
                      <m:f>
                        <m:fPr>
                          <m:ctrlPr>
                            <a:rPr lang="it-IT" sz="2300" b="0" i="1" smtClean="0">
                              <a:latin typeface="Cambria Math" panose="02040503050406030204" pitchFamily="18" charset="0"/>
                            </a:rPr>
                          </m:ctrlPr>
                        </m:fPr>
                        <m:num>
                          <m:r>
                            <a:rPr lang="it-IT" sz="2300" b="0" i="1" smtClean="0">
                              <a:latin typeface="Cambria Math" panose="02040503050406030204" pitchFamily="18" charset="0"/>
                            </a:rPr>
                            <m:t>2</m:t>
                          </m:r>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𝐿</m:t>
                              </m:r>
                            </m:e>
                            <m:sub>
                              <m:r>
                                <a:rPr lang="it-IT" sz="2300" b="0" i="1" smtClean="0">
                                  <a:latin typeface="Cambria Math" panose="02040503050406030204" pitchFamily="18" charset="0"/>
                                </a:rPr>
                                <m:t>0</m:t>
                              </m:r>
                            </m:sub>
                            <m:sup>
                              <m:r>
                                <a:rPr lang="it-IT" sz="2300" b="0" i="1" smtClean="0">
                                  <a:latin typeface="Cambria Math" panose="02040503050406030204" pitchFamily="18" charset="0"/>
                                </a:rPr>
                                <m:t>2/3</m:t>
                              </m:r>
                            </m:sup>
                          </m:sSubSup>
                        </m:num>
                        <m:den>
                          <m:sSup>
                            <m:sSupPr>
                              <m:ctrlPr>
                                <a:rPr lang="it-IT" sz="2300" b="0" i="1" smtClean="0">
                                  <a:latin typeface="Cambria Math" panose="02040503050406030204" pitchFamily="18" charset="0"/>
                                </a:rPr>
                              </m:ctrlPr>
                            </m:sSupPr>
                            <m:e>
                              <m:r>
                                <a:rPr lang="it-IT" sz="2300" b="0" i="1" smtClean="0">
                                  <a:latin typeface="Cambria Math" panose="02040503050406030204" pitchFamily="18" charset="0"/>
                                </a:rPr>
                                <m:t>𝜋</m:t>
                              </m:r>
                            </m:e>
                            <m:sup>
                              <m:r>
                                <a:rPr lang="it-IT" sz="2300" b="0" i="1" smtClean="0">
                                  <a:latin typeface="Cambria Math" panose="02040503050406030204" pitchFamily="18" charset="0"/>
                                </a:rPr>
                                <m:t>2</m:t>
                              </m:r>
                            </m:sup>
                          </m:sSup>
                        </m:den>
                      </m:f>
                      <m:nary>
                        <m:naryPr>
                          <m:chr m:val="∬"/>
                          <m:ctrlPr>
                            <a:rPr lang="it-IT" sz="2300" b="0" i="1" smtClean="0">
                              <a:latin typeface="Cambria Math" panose="02040503050406030204" pitchFamily="18" charset="0"/>
                            </a:rPr>
                          </m:ctrlPr>
                        </m:naryPr>
                        <m:sub>
                          <m:r>
                            <m:rPr>
                              <m:brk m:alnAt="23"/>
                            </m:rPr>
                            <a:rPr lang="it-IT" sz="2300" b="0" i="1" smtClean="0">
                              <a:latin typeface="Cambria Math" panose="02040503050406030204" pitchFamily="18" charset="0"/>
                            </a:rPr>
                            <m:t>−</m:t>
                          </m:r>
                          <m:r>
                            <a:rPr lang="it-IT" sz="2300" b="0" i="1" smtClean="0">
                              <a:latin typeface="Cambria Math" panose="02040503050406030204" pitchFamily="18" charset="0"/>
                            </a:rPr>
                            <m:t>∞</m:t>
                          </m:r>
                        </m:sub>
                        <m:sup>
                          <m:r>
                            <a:rPr lang="it-IT" sz="2300" b="0" i="1" smtClean="0">
                              <a:latin typeface="Cambria Math" panose="02040503050406030204" pitchFamily="18" charset="0"/>
                            </a:rPr>
                            <m:t>+∞</m:t>
                          </m:r>
                        </m:sup>
                        <m:e>
                          <m:nary>
                            <m:naryPr>
                              <m:ctrlPr>
                                <a:rPr lang="it-IT" sz="2300" b="0" i="1" smtClean="0">
                                  <a:latin typeface="Cambria Math" panose="02040503050406030204" pitchFamily="18" charset="0"/>
                                </a:rPr>
                              </m:ctrlPr>
                            </m:naryPr>
                            <m:sub>
                              <m:sSub>
                                <m:sSubPr>
                                  <m:ctrlPr>
                                    <a:rPr lang="it-IT" sz="2300" b="0" i="1" smtClean="0">
                                      <a:latin typeface="Cambria Math" panose="02040503050406030204" pitchFamily="18" charset="0"/>
                                    </a:rPr>
                                  </m:ctrlPr>
                                </m:sSubPr>
                                <m:e>
                                  <m:r>
                                    <m:rPr>
                                      <m:brk m:alnAt="23"/>
                                    </m:rP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sub>
                            <m:sup>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𝑢</m:t>
                                  </m:r>
                                </m:sub>
                              </m:sSub>
                            </m:sup>
                            <m:e>
                              <m:nary>
                                <m:naryPr>
                                  <m:chr m:val="∬"/>
                                  <m:ctrlPr>
                                    <a:rPr lang="it-IT" sz="2300" b="0" i="1" smtClean="0">
                                      <a:latin typeface="Cambria Math" panose="02040503050406030204" pitchFamily="18" charset="0"/>
                                    </a:rPr>
                                  </m:ctrlPr>
                                </m:naryPr>
                                <m:sub>
                                  <m:r>
                                    <m:rPr>
                                      <m:brk m:alnAt="23"/>
                                    </m:rPr>
                                    <a:rPr lang="it-IT" sz="2300" b="0" i="1" smtClean="0">
                                      <a:latin typeface="Cambria Math" panose="02040503050406030204" pitchFamily="18" charset="0"/>
                                    </a:rPr>
                                    <m:t>−</m:t>
                                  </m:r>
                                  <m:r>
                                    <a:rPr lang="it-IT" sz="2300" b="0" i="1" smtClean="0">
                                      <a:latin typeface="Cambria Math" panose="02040503050406030204" pitchFamily="18" charset="0"/>
                                    </a:rPr>
                                    <m:t>∞</m:t>
                                  </m:r>
                                </m:sub>
                                <m:sup>
                                  <m:r>
                                    <a:rPr lang="it-IT" sz="2300" b="0" i="1" smtClean="0">
                                      <a:latin typeface="Cambria Math" panose="02040503050406030204" pitchFamily="18" charset="0"/>
                                    </a:rPr>
                                    <m:t>+∞</m:t>
                                  </m:r>
                                </m:sup>
                                <m:e>
                                  <m:nary>
                                    <m:naryPr>
                                      <m:ctrlPr>
                                        <a:rPr lang="it-IT" sz="2300" b="0" i="1" smtClean="0">
                                          <a:latin typeface="Cambria Math" panose="02040503050406030204" pitchFamily="18" charset="0"/>
                                        </a:rPr>
                                      </m:ctrlPr>
                                    </m:naryPr>
                                    <m:sub>
                                      <m:sSub>
                                        <m:sSubPr>
                                          <m:ctrlPr>
                                            <a:rPr lang="it-IT" sz="2300" b="0" i="1" smtClean="0">
                                              <a:latin typeface="Cambria Math" panose="02040503050406030204" pitchFamily="18" charset="0"/>
                                            </a:rPr>
                                          </m:ctrlPr>
                                        </m:sSubPr>
                                        <m:e>
                                          <m:r>
                                            <m:rPr>
                                              <m:brk m:alnAt="23"/>
                                            </m:rP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sub>
                                    <m:sup>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𝑢</m:t>
                                          </m:r>
                                        </m:sub>
                                      </m:sSub>
                                    </m:sup>
                                    <m:e>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𝐶</m:t>
                                          </m:r>
                                        </m:e>
                                        <m:sub>
                                          <m:r>
                                            <a:rPr lang="it-IT" sz="2300" b="0" i="1" smtClean="0">
                                              <a:latin typeface="Cambria Math" panose="02040503050406030204" pitchFamily="18" charset="0"/>
                                            </a:rPr>
                                            <m:t>𝛼</m:t>
                                          </m:r>
                                        </m:sub>
                                        <m:sup>
                                          <m:r>
                                            <a:rPr lang="it-IT" sz="2300" b="0" i="1" smtClean="0">
                                              <a:latin typeface="Cambria Math" panose="02040503050406030204" pitchFamily="18" charset="0"/>
                                            </a:rPr>
                                            <m:t>2</m:t>
                                          </m:r>
                                        </m:sup>
                                      </m:sSubSup>
                                      <m:d>
                                        <m:dPr>
                                          <m:ctrlPr>
                                            <a:rPr lang="it-IT" sz="2300" b="0" i="1" smtClean="0">
                                              <a:latin typeface="Cambria Math" panose="02040503050406030204" pitchFamily="18" charset="0"/>
                                            </a:rPr>
                                          </m:ctrlPr>
                                        </m:dPr>
                                        <m:e>
                                          <m:f>
                                            <m:fPr>
                                              <m:ctrlPr>
                                                <a:rPr lang="it-IT" sz="2300" b="0" i="1" smtClean="0">
                                                  <a:latin typeface="Cambria Math" panose="02040503050406030204" pitchFamily="18" charset="0"/>
                                                </a:rPr>
                                              </m:ctrlPr>
                                            </m:fPr>
                                            <m:num>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num>
                                            <m:den>
                                              <m:r>
                                                <a:rPr lang="it-IT" sz="2300" b="0" i="1" smtClean="0">
                                                  <a:latin typeface="Cambria Math" panose="02040503050406030204" pitchFamily="18" charset="0"/>
                                                </a:rPr>
                                                <m:t>2</m:t>
                                              </m:r>
                                            </m:den>
                                          </m:f>
                                        </m:e>
                                      </m:d>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𝑏</m:t>
                                          </m:r>
                                        </m:e>
                                        <m:sub>
                                          <m:r>
                                            <a:rPr lang="it-IT" sz="2300" b="0" i="1" smtClean="0">
                                              <a:latin typeface="Cambria Math" panose="02040503050406030204" pitchFamily="18" charset="0"/>
                                            </a:rPr>
                                            <m:t>𝛼</m:t>
                                          </m:r>
                                        </m:sub>
                                      </m:sSub>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𝑥</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𝑥</m:t>
                                              </m:r>
                                            </m:e>
                                            <m:sub>
                                              <m:r>
                                                <a:rPr lang="it-IT" sz="2300" b="0" i="1" smtClean="0">
                                                  <a:latin typeface="Cambria Math" panose="02040503050406030204" pitchFamily="18" charset="0"/>
                                                </a:rPr>
                                                <m:t>2</m:t>
                                              </m:r>
                                            </m:sub>
                                          </m:sSub>
                                          <m:r>
                                            <a:rPr lang="it-IT" sz="2300" b="0" i="1" smtClean="0">
                                              <a:latin typeface="Cambria Math" panose="02040503050406030204" pitchFamily="18" charset="0"/>
                                            </a:rPr>
                                            <m:t>, </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 </m:t>
                                              </m:r>
                                              <m:r>
                                                <a:rPr lang="it-IT" sz="2300" b="0" i="1" smtClean="0">
                                                  <a:latin typeface="Cambria Math" panose="02040503050406030204" pitchFamily="18" charset="0"/>
                                                </a:rPr>
                                                <m:t>𝑦</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𝑦</m:t>
                                              </m:r>
                                            </m:e>
                                            <m:sub>
                                              <m:r>
                                                <a:rPr lang="it-IT" sz="2300" b="0" i="1" smtClean="0">
                                                  <a:latin typeface="Cambria Math" panose="02040503050406030204" pitchFamily="18" charset="0"/>
                                                </a:rPr>
                                                <m:t>2</m:t>
                                              </m:r>
                                            </m:sub>
                                          </m:sSub>
                                          <m:r>
                                            <a:rPr lang="it-IT" sz="2300" b="0" i="1" smtClean="0">
                                              <a:latin typeface="Cambria Math" panose="02040503050406030204" pitchFamily="18" charset="0"/>
                                            </a:rPr>
                                            <m:t>, </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e>
                                      </m:d>
                                    </m:e>
                                  </m:nary>
                                </m:e>
                              </m:nary>
                            </m:e>
                          </m:nary>
                        </m:e>
                      </m:nary>
                      <m:r>
                        <a:rPr lang="it-IT" sz="2300" b="0" i="1" smtClean="0">
                          <a:latin typeface="Cambria Math" panose="02040503050406030204" pitchFamily="18" charset="0"/>
                        </a:rPr>
                        <m:t> </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𝑇</m:t>
                          </m:r>
                        </m:e>
                        <m:sub>
                          <m:r>
                            <a:rPr lang="it-IT" sz="2300" b="0" i="1" smtClean="0">
                              <a:latin typeface="Cambria Math" panose="02040503050406030204" pitchFamily="18" charset="0"/>
                            </a:rPr>
                            <m:t>𝑝</m:t>
                          </m:r>
                        </m:sub>
                      </m:sSub>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e>
                      </m:d>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𝑇</m:t>
                          </m:r>
                        </m:e>
                        <m:sub>
                          <m:r>
                            <a:rPr lang="it-IT" sz="2300" b="0" i="1" smtClean="0">
                              <a:latin typeface="Cambria Math" panose="02040503050406030204" pitchFamily="18" charset="0"/>
                            </a:rPr>
                            <m:t>𝑝</m:t>
                          </m:r>
                        </m:sub>
                      </m:sSub>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e>
                      </m:d>
                      <m:r>
                        <a:rPr lang="it-IT" sz="2300" b="0" i="1" smtClean="0">
                          <a:latin typeface="Cambria Math" panose="02040503050406030204" pitchFamily="18" charset="0"/>
                        </a:rPr>
                        <m:t>⋅</m:t>
                      </m:r>
                    </m:oMath>
                    <m:oMath xmlns:m="http://schemas.openxmlformats.org/officeDocument/2006/math">
                      <m:r>
                        <a:rPr lang="it-IT" sz="2300" b="0" i="1" smtClean="0">
                          <a:latin typeface="Cambria Math" panose="02040503050406030204" pitchFamily="18" charset="0"/>
                        </a:rPr>
                        <m:t>               ⋅</m:t>
                      </m:r>
                      <m:f>
                        <m:fPr>
                          <m:ctrlPr>
                            <a:rPr lang="it-IT" sz="2300" b="0" i="1" smtClean="0">
                              <a:latin typeface="Cambria Math" panose="02040503050406030204" pitchFamily="18" charset="0"/>
                            </a:rPr>
                          </m:ctrlPr>
                        </m:fPr>
                        <m:num>
                          <m:r>
                            <a:rPr lang="it-IT" sz="2300" b="0" i="1" smtClean="0">
                              <a:latin typeface="Cambria Math" panose="02040503050406030204" pitchFamily="18" charset="0"/>
                            </a:rPr>
                            <m:t>1</m:t>
                          </m:r>
                        </m:num>
                        <m:den>
                          <m:sSup>
                            <m:sSupPr>
                              <m:ctrlPr>
                                <a:rPr lang="it-IT" sz="2300" b="0" i="1" smtClean="0">
                                  <a:latin typeface="Cambria Math" panose="02040503050406030204" pitchFamily="18" charset="0"/>
                                </a:rPr>
                              </m:ctrlPr>
                            </m:sSupPr>
                            <m:e>
                              <m:r>
                                <a:rPr lang="it-IT" sz="2300" b="0" i="1" smtClean="0">
                                  <a:latin typeface="Cambria Math" panose="02040503050406030204" pitchFamily="18" charset="0"/>
                                </a:rPr>
                                <m:t>𝑤</m:t>
                              </m:r>
                            </m:e>
                            <m:sup>
                              <m:r>
                                <a:rPr lang="it-IT" sz="2300" b="0" i="1" smtClean="0">
                                  <a:latin typeface="Cambria Math" panose="02040503050406030204" pitchFamily="18" charset="0"/>
                                </a:rPr>
                                <m:t>2</m:t>
                              </m:r>
                            </m:sup>
                          </m:sSup>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e>
                          </m:d>
                          <m:r>
                            <a:rPr lang="it-IT" sz="2300" b="0" i="1" smtClean="0">
                              <a:latin typeface="Cambria Math" panose="02040503050406030204" pitchFamily="18" charset="0"/>
                            </a:rPr>
                            <m:t> </m:t>
                          </m:r>
                          <m:sSup>
                            <m:sSupPr>
                              <m:ctrlPr>
                                <a:rPr lang="it-IT" sz="2300" b="0" i="1" smtClean="0">
                                  <a:latin typeface="Cambria Math" panose="02040503050406030204" pitchFamily="18" charset="0"/>
                                </a:rPr>
                              </m:ctrlPr>
                            </m:sSupPr>
                            <m:e>
                              <m:r>
                                <a:rPr lang="it-IT" sz="2300" b="0" i="1" smtClean="0">
                                  <a:latin typeface="Cambria Math" panose="02040503050406030204" pitchFamily="18" charset="0"/>
                                </a:rPr>
                                <m:t>𝑤</m:t>
                              </m:r>
                            </m:e>
                            <m:sup>
                              <m:r>
                                <a:rPr lang="it-IT" sz="2300" b="0" i="1" smtClean="0">
                                  <a:latin typeface="Cambria Math" panose="02040503050406030204" pitchFamily="18" charset="0"/>
                                </a:rPr>
                                <m:t>2</m:t>
                              </m:r>
                            </m:sup>
                          </m:sSup>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e>
                          </m:d>
                        </m:den>
                      </m:f>
                      <m:func>
                        <m:funcPr>
                          <m:ctrlPr>
                            <a:rPr lang="it-IT" sz="2300" b="0" i="1" smtClean="0">
                              <a:latin typeface="Cambria Math" panose="02040503050406030204" pitchFamily="18" charset="0"/>
                            </a:rPr>
                          </m:ctrlPr>
                        </m:funcPr>
                        <m:fName>
                          <m:r>
                            <m:rPr>
                              <m:sty m:val="p"/>
                            </m:rPr>
                            <a:rPr lang="it-IT" sz="2300" b="0" i="0" smtClean="0">
                              <a:latin typeface="Cambria Math" panose="02040503050406030204" pitchFamily="18" charset="0"/>
                            </a:rPr>
                            <m:t>exp</m:t>
                          </m:r>
                        </m:fName>
                        <m:e>
                          <m:d>
                            <m:dPr>
                              <m:begChr m:val="["/>
                              <m:endChr m:val="]"/>
                              <m:ctrlPr>
                                <a:rPr lang="it-IT" sz="2300" b="0" i="1" smtClean="0">
                                  <a:latin typeface="Cambria Math" panose="02040503050406030204" pitchFamily="18" charset="0"/>
                                </a:rPr>
                              </m:ctrlPr>
                            </m:dPr>
                            <m:e>
                              <m:r>
                                <a:rPr lang="it-IT" sz="2300" b="0" i="1" smtClean="0">
                                  <a:latin typeface="Cambria Math" panose="02040503050406030204" pitchFamily="18" charset="0"/>
                                </a:rPr>
                                <m:t>−</m:t>
                              </m:r>
                              <m:f>
                                <m:fPr>
                                  <m:ctrlPr>
                                    <a:rPr lang="it-IT" sz="2300" b="0" i="1" smtClean="0">
                                      <a:latin typeface="Cambria Math" panose="02040503050406030204" pitchFamily="18" charset="0"/>
                                    </a:rPr>
                                  </m:ctrlPr>
                                </m:fPr>
                                <m:num>
                                  <m:r>
                                    <a:rPr lang="it-IT" sz="2300" b="0" i="1" smtClean="0">
                                      <a:latin typeface="Cambria Math" panose="02040503050406030204" pitchFamily="18" charset="0"/>
                                    </a:rPr>
                                    <m:t>2(</m:t>
                                  </m:r>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𝑥</m:t>
                                      </m:r>
                                    </m:e>
                                    <m:sub>
                                      <m:r>
                                        <a:rPr lang="it-IT" sz="2300" b="0" i="1" smtClean="0">
                                          <a:latin typeface="Cambria Math" panose="02040503050406030204" pitchFamily="18" charset="0"/>
                                        </a:rPr>
                                        <m:t>1</m:t>
                                      </m:r>
                                    </m:sub>
                                    <m:sup>
                                      <m:r>
                                        <a:rPr lang="it-IT" sz="2300" b="0" i="1" smtClean="0">
                                          <a:latin typeface="Cambria Math" panose="02040503050406030204" pitchFamily="18" charset="0"/>
                                        </a:rPr>
                                        <m:t>2</m:t>
                                      </m:r>
                                    </m:sup>
                                  </m:sSubSup>
                                  <m:r>
                                    <a:rPr lang="it-IT" sz="2300" b="0" i="1" smtClean="0">
                                      <a:latin typeface="Cambria Math" panose="02040503050406030204" pitchFamily="18" charset="0"/>
                                    </a:rPr>
                                    <m:t>+</m:t>
                                  </m:r>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𝑦</m:t>
                                      </m:r>
                                    </m:e>
                                    <m:sub>
                                      <m:r>
                                        <a:rPr lang="it-IT" sz="2300" b="0" i="1" smtClean="0">
                                          <a:latin typeface="Cambria Math" panose="02040503050406030204" pitchFamily="18" charset="0"/>
                                        </a:rPr>
                                        <m:t>1</m:t>
                                      </m:r>
                                    </m:sub>
                                    <m:sup>
                                      <m:r>
                                        <a:rPr lang="it-IT" sz="2300" b="0" i="1" smtClean="0">
                                          <a:latin typeface="Cambria Math" panose="02040503050406030204" pitchFamily="18" charset="0"/>
                                        </a:rPr>
                                        <m:t>2</m:t>
                                      </m:r>
                                    </m:sup>
                                  </m:sSubSup>
                                  <m:r>
                                    <a:rPr lang="it-IT" sz="2300" b="0" i="1" smtClean="0">
                                      <a:latin typeface="Cambria Math" panose="02040503050406030204" pitchFamily="18" charset="0"/>
                                    </a:rPr>
                                    <m:t>)</m:t>
                                  </m:r>
                                </m:num>
                                <m:den>
                                  <m:sSup>
                                    <m:sSupPr>
                                      <m:ctrlPr>
                                        <a:rPr lang="it-IT" sz="2300" b="0" i="1" smtClean="0">
                                          <a:latin typeface="Cambria Math" panose="02040503050406030204" pitchFamily="18" charset="0"/>
                                        </a:rPr>
                                      </m:ctrlPr>
                                    </m:sSupPr>
                                    <m:e>
                                      <m:r>
                                        <a:rPr lang="it-IT" sz="2300" b="0" i="1" smtClean="0">
                                          <a:latin typeface="Cambria Math" panose="02040503050406030204" pitchFamily="18" charset="0"/>
                                        </a:rPr>
                                        <m:t>𝑤</m:t>
                                      </m:r>
                                    </m:e>
                                    <m:sup>
                                      <m:r>
                                        <a:rPr lang="it-IT" sz="2300" b="0" i="1" smtClean="0">
                                          <a:latin typeface="Cambria Math" panose="02040503050406030204" pitchFamily="18" charset="0"/>
                                        </a:rPr>
                                        <m:t>2</m:t>
                                      </m:r>
                                    </m:sup>
                                  </m:sSup>
                                  <m:d>
                                    <m:dPr>
                                      <m:ctrlPr>
                                        <a:rPr lang="it-IT" sz="2300" b="0" i="1" smtClean="0">
                                          <a:latin typeface="Cambria Math" panose="02040503050406030204" pitchFamily="18" charset="0"/>
                                        </a:rPr>
                                      </m:ctrlPr>
                                    </m:dPr>
                                    <m:e>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e>
                                  </m:d>
                                </m:den>
                              </m:f>
                            </m:e>
                          </m:d>
                        </m:e>
                      </m:func>
                      <m:r>
                        <a:rPr lang="it-IT" sz="2300" b="0" i="1" smtClean="0">
                          <a:latin typeface="Cambria Math" panose="02040503050406030204" pitchFamily="18" charset="0"/>
                        </a:rPr>
                        <m:t>⋅</m:t>
                      </m:r>
                      <m:func>
                        <m:funcPr>
                          <m:ctrlPr>
                            <a:rPr lang="it-IT" sz="2300" b="0" i="1" smtClean="0">
                              <a:latin typeface="Cambria Math" panose="02040503050406030204" pitchFamily="18" charset="0"/>
                            </a:rPr>
                          </m:ctrlPr>
                        </m:funcPr>
                        <m:fName>
                          <m:r>
                            <m:rPr>
                              <m:sty m:val="p"/>
                            </m:rPr>
                            <a:rPr lang="it-IT" sz="2300" b="0" i="0" smtClean="0">
                              <a:latin typeface="Cambria Math" panose="02040503050406030204" pitchFamily="18" charset="0"/>
                            </a:rPr>
                            <m:t>exp</m:t>
                          </m:r>
                        </m:fName>
                        <m:e>
                          <m:d>
                            <m:dPr>
                              <m:begChr m:val="["/>
                              <m:endChr m:val="]"/>
                              <m:ctrlPr>
                                <a:rPr lang="it-IT" sz="2300" b="0" i="1" smtClean="0">
                                  <a:latin typeface="Cambria Math" panose="02040503050406030204" pitchFamily="18" charset="0"/>
                                </a:rPr>
                              </m:ctrlPr>
                            </m:dPr>
                            <m:e>
                              <m:r>
                                <a:rPr lang="it-IT" sz="2300" b="0" i="1" smtClean="0">
                                  <a:latin typeface="Cambria Math" panose="02040503050406030204" pitchFamily="18" charset="0"/>
                                </a:rPr>
                                <m:t>−</m:t>
                              </m:r>
                              <m:f>
                                <m:fPr>
                                  <m:ctrlPr>
                                    <a:rPr lang="it-IT" sz="2300" b="0" i="1" smtClean="0">
                                      <a:latin typeface="Cambria Math" panose="02040503050406030204" pitchFamily="18" charset="0"/>
                                    </a:rPr>
                                  </m:ctrlPr>
                                </m:fPr>
                                <m:num>
                                  <m:r>
                                    <a:rPr lang="it-IT" sz="2300" b="0" i="1" smtClean="0">
                                      <a:latin typeface="Cambria Math" panose="02040503050406030204" pitchFamily="18" charset="0"/>
                                    </a:rPr>
                                    <m:t>2(</m:t>
                                  </m:r>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𝑥</m:t>
                                      </m:r>
                                    </m:e>
                                    <m:sub>
                                      <m:r>
                                        <a:rPr lang="it-IT" sz="2300" b="0" i="1" smtClean="0">
                                          <a:latin typeface="Cambria Math" panose="02040503050406030204" pitchFamily="18" charset="0"/>
                                        </a:rPr>
                                        <m:t>2</m:t>
                                      </m:r>
                                    </m:sub>
                                    <m:sup>
                                      <m:r>
                                        <a:rPr lang="it-IT" sz="2300" b="0" i="1" smtClean="0">
                                          <a:latin typeface="Cambria Math" panose="02040503050406030204" pitchFamily="18" charset="0"/>
                                        </a:rPr>
                                        <m:t>2</m:t>
                                      </m:r>
                                    </m:sup>
                                  </m:sSubSup>
                                  <m:r>
                                    <a:rPr lang="it-IT" sz="2300" b="0" i="1" smtClean="0">
                                      <a:latin typeface="Cambria Math" panose="02040503050406030204" pitchFamily="18" charset="0"/>
                                    </a:rPr>
                                    <m:t>+</m:t>
                                  </m:r>
                                  <m:sSubSup>
                                    <m:sSubSupPr>
                                      <m:ctrlPr>
                                        <a:rPr lang="it-IT" sz="2300" b="0" i="1" smtClean="0">
                                          <a:latin typeface="Cambria Math" panose="02040503050406030204" pitchFamily="18" charset="0"/>
                                        </a:rPr>
                                      </m:ctrlPr>
                                    </m:sSubSupPr>
                                    <m:e>
                                      <m:r>
                                        <a:rPr lang="it-IT" sz="2300" b="0" i="1" smtClean="0">
                                          <a:latin typeface="Cambria Math" panose="02040503050406030204" pitchFamily="18" charset="0"/>
                                        </a:rPr>
                                        <m:t>𝑦</m:t>
                                      </m:r>
                                    </m:e>
                                    <m:sub>
                                      <m:r>
                                        <a:rPr lang="it-IT" sz="2300" b="0" i="1" smtClean="0">
                                          <a:latin typeface="Cambria Math" panose="02040503050406030204" pitchFamily="18" charset="0"/>
                                        </a:rPr>
                                        <m:t>2</m:t>
                                      </m:r>
                                    </m:sub>
                                    <m:sup>
                                      <m:r>
                                        <a:rPr lang="it-IT" sz="2300" b="0" i="1" smtClean="0">
                                          <a:latin typeface="Cambria Math" panose="02040503050406030204" pitchFamily="18" charset="0"/>
                                        </a:rPr>
                                        <m:t>2</m:t>
                                      </m:r>
                                    </m:sup>
                                  </m:sSubSup>
                                  <m:r>
                                    <a:rPr lang="it-IT" sz="2300" b="0" i="1" smtClean="0">
                                      <a:latin typeface="Cambria Math" panose="02040503050406030204" pitchFamily="18" charset="0"/>
                                    </a:rPr>
                                    <m:t>)</m:t>
                                  </m:r>
                                </m:num>
                                <m:den>
                                  <m:sSup>
                                    <m:sSupPr>
                                      <m:ctrlPr>
                                        <a:rPr lang="it-IT" sz="2300" b="0" i="1" smtClean="0">
                                          <a:latin typeface="Cambria Math" panose="02040503050406030204" pitchFamily="18" charset="0"/>
                                        </a:rPr>
                                      </m:ctrlPr>
                                    </m:sSupPr>
                                    <m:e>
                                      <m:r>
                                        <a:rPr lang="it-IT" sz="2300" b="0" i="1" smtClean="0">
                                          <a:latin typeface="Cambria Math" panose="02040503050406030204" pitchFamily="18" charset="0"/>
                                        </a:rPr>
                                        <m:t>𝑤</m:t>
                                      </m:r>
                                    </m:e>
                                    <m:sup>
                                      <m:r>
                                        <a:rPr lang="it-IT" sz="2300" b="0" i="1" smtClean="0">
                                          <a:latin typeface="Cambria Math" panose="02040503050406030204" pitchFamily="18" charset="0"/>
                                        </a:rPr>
                                        <m:t>2</m:t>
                                      </m:r>
                                    </m:sup>
                                  </m:sSup>
                                  <m:r>
                                    <a:rPr lang="it-IT" sz="2300" b="0" i="1" smtClean="0">
                                      <a:latin typeface="Cambria Math" panose="02040503050406030204" pitchFamily="18" charset="0"/>
                                    </a:rPr>
                                    <m:t>(</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r>
                                    <a:rPr lang="it-IT" sz="2300" b="0" i="1" smtClean="0">
                                      <a:latin typeface="Cambria Math" panose="02040503050406030204" pitchFamily="18" charset="0"/>
                                    </a:rPr>
                                    <m:t>)</m:t>
                                  </m:r>
                                </m:den>
                              </m:f>
                            </m:e>
                          </m:d>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𝑥</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𝑦</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1</m:t>
                              </m:r>
                            </m:sub>
                          </m:sSub>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𝑥</m:t>
                              </m:r>
                            </m:e>
                            <m:sub>
                              <m:r>
                                <a:rPr lang="it-IT" sz="2300" b="0" i="1" smtClean="0">
                                  <a:latin typeface="Cambria Math" panose="02040503050406030204" pitchFamily="18" charset="0"/>
                                </a:rPr>
                                <m:t>2</m:t>
                              </m:r>
                            </m:sub>
                          </m:sSub>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𝑦</m:t>
                              </m:r>
                            </m:e>
                            <m:sub>
                              <m:r>
                                <a:rPr lang="it-IT" sz="2300" b="0" i="1" smtClean="0">
                                  <a:latin typeface="Cambria Math" panose="02040503050406030204" pitchFamily="18" charset="0"/>
                                </a:rPr>
                                <m:t>2</m:t>
                              </m:r>
                            </m:sub>
                          </m:sSub>
                          <m:r>
                            <a:rPr lang="it-IT" sz="2300" b="0" i="1" smtClean="0">
                              <a:latin typeface="Cambria Math" panose="02040503050406030204" pitchFamily="18" charset="0"/>
                            </a:rPr>
                            <m:t> </m:t>
                          </m:r>
                          <m:r>
                            <a:rPr lang="it-IT" sz="2300" b="0" i="1" smtClean="0">
                              <a:latin typeface="Cambria Math" panose="02040503050406030204" pitchFamily="18" charset="0"/>
                            </a:rPr>
                            <m:t>𝑑</m:t>
                          </m:r>
                          <m:sSub>
                            <m:sSubPr>
                              <m:ctrlPr>
                                <a:rPr lang="it-IT" sz="2300" b="0" i="1" smtClean="0">
                                  <a:latin typeface="Cambria Math" panose="02040503050406030204" pitchFamily="18" charset="0"/>
                                </a:rPr>
                              </m:ctrlPr>
                            </m:sSubPr>
                            <m:e>
                              <m:r>
                                <a:rPr lang="it-IT" sz="2300" b="0" i="1" smtClean="0">
                                  <a:latin typeface="Cambria Math" panose="02040503050406030204" pitchFamily="18" charset="0"/>
                                </a:rPr>
                                <m:t>𝑧</m:t>
                              </m:r>
                            </m:e>
                            <m:sub>
                              <m:r>
                                <a:rPr lang="it-IT" sz="2300" b="0" i="1" smtClean="0">
                                  <a:latin typeface="Cambria Math" panose="02040503050406030204" pitchFamily="18" charset="0"/>
                                </a:rPr>
                                <m:t>2</m:t>
                              </m:r>
                            </m:sub>
                          </m:sSub>
                        </m:e>
                      </m:func>
                    </m:oMath>
                  </m:oMathPara>
                </a14:m>
                <a:endParaRPr lang="it-IT" sz="2300" b="0" dirty="0" smtClean="0"/>
              </a:p>
              <a:p>
                <a:pPr marL="0" indent="0">
                  <a:lnSpc>
                    <a:spcPct val="120000"/>
                  </a:lnSpc>
                  <a:buNone/>
                </a:pPr>
                <a:r>
                  <a:rPr lang="en-US" sz="2300" dirty="0" smtClean="0"/>
                  <a:t>And change the coordinate system to</a:t>
                </a:r>
                <a:endParaRPr lang="en-US" b="0" i="1" dirty="0" smtClean="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𝑥</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r>
                        <a:rPr lang="it-IT" b="0" i="1" smtClean="0">
                          <a:latin typeface="Cambria Math" panose="02040503050406030204" pitchFamily="18" charset="0"/>
                        </a:rPr>
                        <m:t>𝑋</m:t>
                      </m:r>
                    </m:oMath>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𝑦</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𝑦</m:t>
                          </m:r>
                        </m:e>
                        <m:sub>
                          <m:r>
                            <a:rPr lang="it-IT" b="0" i="1" smtClean="0">
                              <a:latin typeface="Cambria Math" panose="02040503050406030204" pitchFamily="18" charset="0"/>
                            </a:rPr>
                            <m:t>2</m:t>
                          </m:r>
                        </m:sub>
                      </m:sSub>
                      <m:r>
                        <a:rPr lang="it-IT" b="0" i="1" smtClean="0">
                          <a:latin typeface="Cambria Math" panose="02040503050406030204" pitchFamily="18" charset="0"/>
                        </a:rPr>
                        <m:t>=</m:t>
                      </m:r>
                      <m:r>
                        <a:rPr lang="it-IT" b="0" i="1" smtClean="0">
                          <a:latin typeface="Cambria Math" panose="02040503050406030204" pitchFamily="18" charset="0"/>
                        </a:rPr>
                        <m:t>𝑌</m:t>
                      </m:r>
                    </m:oMath>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𝑧</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2</m:t>
                          </m:r>
                        </m:sub>
                      </m:sSub>
                      <m:r>
                        <a:rPr lang="it-IT" b="0" i="1" smtClean="0">
                          <a:latin typeface="Cambria Math" panose="02040503050406030204" pitchFamily="18" charset="0"/>
                        </a:rPr>
                        <m:t>=</m:t>
                      </m:r>
                      <m:r>
                        <a:rPr lang="it-IT" b="0" i="1" smtClean="0">
                          <a:latin typeface="Cambria Math" panose="02040503050406030204" pitchFamily="18" charset="0"/>
                        </a:rPr>
                        <m:t>𝑍</m:t>
                      </m:r>
                    </m:oMath>
                  </m:oMathPara>
                </a14:m>
                <a:endParaRPr lang="it-IT" b="0" dirty="0" smtClean="0"/>
              </a:p>
              <a:p>
                <a:pPr marL="0" indent="0">
                  <a:buNone/>
                </a:pPr>
                <a:r>
                  <a:rPr lang="en-US" dirty="0" smtClean="0"/>
                  <a:t>Under the assumption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𝑧</m:t>
                        </m:r>
                      </m:sub>
                    </m:sSub>
                    <m:r>
                      <a:rPr lang="en-US" i="1" smtClean="0">
                        <a:latin typeface="Cambria Math" panose="02040503050406030204" pitchFamily="18" charset="0"/>
                      </a:rPr>
                      <m:t>≪ </m:t>
                    </m:r>
                    <m:r>
                      <a:rPr lang="en-US" i="1" smtClean="0">
                        <a:latin typeface="Cambria Math" panose="02040503050406030204" pitchFamily="18" charset="0"/>
                      </a:rPr>
                      <m:t>𝑍</m:t>
                    </m:r>
                  </m:oMath>
                </a14:m>
                <a:r>
                  <a:rPr lang="en-US" dirty="0" smtClean="0"/>
                  <a:t> we have </a:t>
                </a: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𝑧</m:t>
                            </m:r>
                          </m:e>
                          <m:sub>
                            <m:r>
                              <a:rPr lang="en-US" i="1" smtClean="0">
                                <a:latin typeface="Cambria Math" panose="02040503050406030204" pitchFamily="18" charset="0"/>
                              </a:rPr>
                              <m:t>1</m:t>
                            </m:r>
                          </m:sub>
                        </m:sSub>
                      </m:e>
                    </m:d>
                    <m:r>
                      <a:rPr lang="en-US" i="1" smtClean="0">
                        <a:latin typeface="Cambria Math" panose="02040503050406030204" pitchFamily="18" charset="0"/>
                      </a:rPr>
                      <m:t>∼ </m:t>
                    </m:r>
                    <m:r>
                      <a:rPr lang="en-US" i="1" smtClean="0">
                        <a:latin typeface="Cambria Math" panose="02040503050406030204" pitchFamily="18" charset="0"/>
                      </a:rPr>
                      <m:t>𝑤</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𝑧</m:t>
                            </m:r>
                          </m:e>
                          <m:sub>
                            <m:r>
                              <a:rPr lang="en-US" i="1" smtClean="0">
                                <a:latin typeface="Cambria Math" panose="02040503050406030204" pitchFamily="18" charset="0"/>
                              </a:rPr>
                              <m:t>2</m:t>
                            </m:r>
                          </m:sub>
                        </m:sSub>
                      </m:e>
                    </m:d>
                  </m:oMath>
                </a14:m>
                <a:r>
                  <a:rPr lang="en-US" dirty="0" smtClean="0"/>
                  <a:t> and is possible to integrate it over </a:t>
                </a:r>
                <a14:m>
                  <m:oMath xmlns:m="http://schemas.openxmlformats.org/officeDocument/2006/math">
                    <m:r>
                      <a:rPr lang="en-US" i="1" dirty="0" smtClean="0">
                        <a:latin typeface="Cambria Math" panose="02040503050406030204" pitchFamily="18" charset="0"/>
                      </a:rPr>
                      <m:t>𝑑𝑋</m:t>
                    </m:r>
                  </m:oMath>
                </a14:m>
                <a:r>
                  <a:rPr lang="en-US" dirty="0" smtClean="0"/>
                  <a:t> and </a:t>
                </a:r>
                <a14:m>
                  <m:oMath xmlns:m="http://schemas.openxmlformats.org/officeDocument/2006/math">
                    <m:r>
                      <a:rPr lang="en-US" i="1" dirty="0" smtClean="0">
                        <a:latin typeface="Cambria Math" panose="02040503050406030204" pitchFamily="18" charset="0"/>
                      </a:rPr>
                      <m:t>𝑑𝑌</m:t>
                    </m:r>
                  </m:oMath>
                </a14:m>
                <a:r>
                  <a:rPr lang="it-IT" dirty="0" smtClean="0"/>
                  <a:t> </a:t>
                </a:r>
              </a:p>
              <a:p>
                <a:pPr marL="0" indent="0">
                  <a:buNone/>
                </a:pPr>
                <a:endParaRPr lang="it-IT"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it-IT" i="1">
                              <a:latin typeface="Cambria Math" panose="02040503050406030204" pitchFamily="18" charset="0"/>
                            </a:rPr>
                          </m:ctrlPr>
                        </m:dPr>
                        <m:e>
                          <m:sSubSup>
                            <m:sSubSupPr>
                              <m:ctrlPr>
                                <a:rPr lang="it-IT" i="1">
                                  <a:latin typeface="Cambria Math" panose="02040503050406030204" pitchFamily="18" charset="0"/>
                                </a:rPr>
                              </m:ctrlPr>
                            </m:sSubSupPr>
                            <m:e>
                              <m:r>
                                <a:rPr lang="it-IT" i="1">
                                  <a:latin typeface="Cambria Math" panose="02040503050406030204" pitchFamily="18" charset="0"/>
                                </a:rPr>
                                <m:t>𝑇</m:t>
                              </m:r>
                            </m:e>
                            <m:sub>
                              <m:r>
                                <a:rPr lang="it-IT" i="1">
                                  <a:latin typeface="Cambria Math" panose="02040503050406030204" pitchFamily="18" charset="0"/>
                                </a:rPr>
                                <m:t>𝐴</m:t>
                              </m:r>
                            </m:sub>
                            <m:sup>
                              <m:r>
                                <a:rPr lang="it-IT" i="1">
                                  <a:latin typeface="Cambria Math" panose="02040503050406030204" pitchFamily="18" charset="0"/>
                                </a:rPr>
                                <m:t>2</m:t>
                              </m:r>
                            </m:sup>
                          </m:sSubSup>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𝐿</m:t>
                              </m:r>
                            </m:e>
                            <m:sub>
                              <m:r>
                                <a:rPr lang="it-IT" b="0" i="1" smtClean="0">
                                  <a:latin typeface="Cambria Math" panose="02040503050406030204" pitchFamily="18" charset="0"/>
                                </a:rPr>
                                <m:t>0</m:t>
                              </m:r>
                            </m:sub>
                            <m:sup>
                              <m:r>
                                <a:rPr lang="it-IT" b="0" i="1" smtClean="0">
                                  <a:latin typeface="Cambria Math" panose="02040503050406030204" pitchFamily="18" charset="0"/>
                                </a:rPr>
                                <m:t>2/3</m:t>
                              </m:r>
                            </m:sup>
                          </m:sSubSup>
                        </m:num>
                        <m:den>
                          <m:r>
                            <a:rPr lang="it-IT" b="0" i="1" smtClean="0">
                              <a:latin typeface="Cambria Math" panose="02040503050406030204" pitchFamily="18" charset="0"/>
                            </a:rPr>
                            <m:t>2</m:t>
                          </m:r>
                          <m:r>
                            <a:rPr lang="it-IT" b="0" i="1" smtClean="0">
                              <a:latin typeface="Cambria Math" panose="02040503050406030204" pitchFamily="18" charset="0"/>
                            </a:rPr>
                            <m:t>𝜋</m:t>
                          </m:r>
                        </m:den>
                      </m:f>
                      <m:nary>
                        <m:naryPr>
                          <m:ctrlPr>
                            <a:rPr lang="it-IT" b="0" i="1" smtClean="0">
                              <a:latin typeface="Cambria Math" panose="02040503050406030204" pitchFamily="18" charset="0"/>
                            </a:rPr>
                          </m:ctrlPr>
                        </m:naryPr>
                        <m:sub>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1</m:t>
                              </m:r>
                            </m:sub>
                          </m:sSub>
                        </m:sub>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𝑢</m:t>
                              </m:r>
                            </m:sub>
                          </m:sSub>
                        </m:sup>
                        <m:e>
                          <m:f>
                            <m:fPr>
                              <m:ctrlPr>
                                <a:rPr lang="it-IT" b="0" i="1" smtClean="0">
                                  <a:latin typeface="Cambria Math" panose="02040503050406030204" pitchFamily="18" charset="0"/>
                                </a:rPr>
                              </m:ctrlPr>
                            </m:fPr>
                            <m:num>
                              <m:r>
                                <a:rPr lang="it-IT" b="0" i="1" smtClean="0">
                                  <a:latin typeface="Cambria Math" panose="02040503050406030204" pitchFamily="18" charset="0"/>
                                </a:rPr>
                                <m:t>𝑑𝑍</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𝑤</m:t>
                                  </m:r>
                                </m:e>
                                <m:sup>
                                  <m:r>
                                    <a:rPr lang="it-IT" b="0" i="1" smtClean="0">
                                      <a:latin typeface="Cambria Math" panose="02040503050406030204" pitchFamily="18" charset="0"/>
                                    </a:rPr>
                                    <m:t>2</m:t>
                                  </m:r>
                                </m:sup>
                              </m:sSup>
                              <m:r>
                                <a:rPr lang="it-IT" b="0" i="1" smtClean="0">
                                  <a:latin typeface="Cambria Math" panose="02040503050406030204" pitchFamily="18" charset="0"/>
                                </a:rPr>
                                <m:t>(</m:t>
                              </m:r>
                              <m:r>
                                <a:rPr lang="it-IT" b="0" i="1" smtClean="0">
                                  <a:latin typeface="Cambria Math" panose="02040503050406030204" pitchFamily="18" charset="0"/>
                                </a:rPr>
                                <m:t>𝑍</m:t>
                              </m:r>
                              <m:r>
                                <a:rPr lang="it-IT" b="0" i="1" smtClean="0">
                                  <a:latin typeface="Cambria Math" panose="02040503050406030204" pitchFamily="18" charset="0"/>
                                </a:rPr>
                                <m:t>)</m:t>
                              </m:r>
                            </m:den>
                          </m:f>
                          <m:r>
                            <a:rPr lang="it-IT" b="0" i="1" smtClean="0">
                              <a:latin typeface="Cambria Math" panose="02040503050406030204" pitchFamily="18" charset="0"/>
                            </a:rPr>
                            <m:t> </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𝐶</m:t>
                              </m:r>
                            </m:e>
                            <m:sub>
                              <m:r>
                                <a:rPr lang="it-IT" b="0" i="1" smtClean="0">
                                  <a:latin typeface="Cambria Math" panose="02040503050406030204" pitchFamily="18" charset="0"/>
                                </a:rPr>
                                <m:t>𝛼</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r>
                                <a:rPr lang="it-IT" b="0" i="1" smtClean="0">
                                  <a:latin typeface="Cambria Math" panose="02040503050406030204" pitchFamily="18" charset="0"/>
                                </a:rPr>
                                <m:t>𝑍</m:t>
                              </m:r>
                            </m:e>
                          </m:d>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𝑇</m:t>
                              </m:r>
                            </m:e>
                            <m:sub>
                              <m:r>
                                <a:rPr lang="it-IT" b="0" i="1" smtClean="0">
                                  <a:latin typeface="Cambria Math" panose="02040503050406030204" pitchFamily="18" charset="0"/>
                                </a:rPr>
                                <m:t>𝑝</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r>
                                <a:rPr lang="it-IT" b="0" i="1" smtClean="0">
                                  <a:latin typeface="Cambria Math" panose="02040503050406030204" pitchFamily="18" charset="0"/>
                                </a:rPr>
                                <m:t>𝑍</m:t>
                              </m:r>
                            </m:e>
                          </m:d>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m:t>
                              </m:r>
                              <m:r>
                                <a:rPr lang="it-IT" b="0" i="1" smtClean="0">
                                  <a:latin typeface="Cambria Math" panose="02040503050406030204" pitchFamily="18" charset="0"/>
                                </a:rPr>
                                <m:t>∞</m:t>
                              </m:r>
                            </m:sub>
                            <m:sup>
                              <m:r>
                                <a:rPr lang="it-IT" b="0" i="1" smtClean="0">
                                  <a:latin typeface="Cambria Math" panose="02040503050406030204" pitchFamily="18" charset="0"/>
                                </a:rPr>
                                <m:t>+∞</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𝑏</m:t>
                                  </m:r>
                                </m:e>
                                <m:sub>
                                  <m:r>
                                    <a:rPr lang="it-IT" b="0" i="1" smtClean="0">
                                      <a:latin typeface="Cambria Math" panose="02040503050406030204" pitchFamily="18" charset="0"/>
                                    </a:rPr>
                                    <m:t>𝛼</m:t>
                                  </m:r>
                                </m:sub>
                              </m:sSub>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𝑥</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𝑦</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𝑧</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exp</m:t>
                                  </m:r>
                                </m:fName>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m:t>
                                      </m:r>
                                      <m:f>
                                        <m:fPr>
                                          <m:ctrlPr>
                                            <a:rPr lang="it-IT" b="0" i="1" smtClean="0">
                                              <a:latin typeface="Cambria Math" panose="02040503050406030204" pitchFamily="18" charset="0"/>
                                            </a:rPr>
                                          </m:ctrlPr>
                                        </m:fPr>
                                        <m:num>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m:t>
                                              </m:r>
                                              <m:r>
                                                <a:rPr lang="it-IT" b="0" i="1" smtClean="0">
                                                  <a:latin typeface="Cambria Math" panose="02040503050406030204" pitchFamily="18" charset="0"/>
                                                </a:rPr>
                                                <m:t>𝜉</m:t>
                                              </m:r>
                                            </m:e>
                                            <m:sub>
                                              <m:r>
                                                <a:rPr lang="it-IT" b="0" i="1" smtClean="0">
                                                  <a:latin typeface="Cambria Math" panose="02040503050406030204" pitchFamily="18" charset="0"/>
                                                </a:rPr>
                                                <m:t>𝑥</m:t>
                                              </m:r>
                                            </m:sub>
                                            <m:sup>
                                              <m:r>
                                                <a:rPr lang="it-IT" b="0" i="1" smtClean="0">
                                                  <a:latin typeface="Cambria Math" panose="02040503050406030204" pitchFamily="18" charset="0"/>
                                                </a:rPr>
                                                <m:t>2</m:t>
                                              </m:r>
                                            </m:sup>
                                          </m:sSubSup>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𝜉</m:t>
                                              </m:r>
                                            </m:e>
                                            <m:sub>
                                              <m:r>
                                                <a:rPr lang="it-IT" b="0" i="1" smtClean="0">
                                                  <a:latin typeface="Cambria Math" panose="02040503050406030204" pitchFamily="18" charset="0"/>
                                                </a:rPr>
                                                <m:t>𝑦</m:t>
                                              </m:r>
                                            </m:sub>
                                            <m:sup>
                                              <m:r>
                                                <a:rPr lang="it-IT" b="0" i="1" smtClean="0">
                                                  <a:latin typeface="Cambria Math" panose="02040503050406030204" pitchFamily="18" charset="0"/>
                                                </a:rPr>
                                                <m:t>2</m:t>
                                              </m:r>
                                            </m:sup>
                                          </m:sSubSup>
                                          <m:r>
                                            <a:rPr lang="it-IT" b="0" i="1" smtClean="0">
                                              <a:latin typeface="Cambria Math" panose="02040503050406030204" pitchFamily="18" charset="0"/>
                                            </a:rPr>
                                            <m:t>)</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𝑤</m:t>
                                              </m:r>
                                            </m:e>
                                            <m:sup>
                                              <m:r>
                                                <a:rPr lang="it-IT" b="0" i="1" smtClean="0">
                                                  <a:latin typeface="Cambria Math" panose="02040503050406030204" pitchFamily="18" charset="0"/>
                                                </a:rPr>
                                                <m:t>2</m:t>
                                              </m:r>
                                            </m:sup>
                                          </m:sSup>
                                          <m:r>
                                            <a:rPr lang="it-IT" b="0" i="1" smtClean="0">
                                              <a:latin typeface="Cambria Math" panose="02040503050406030204" pitchFamily="18" charset="0"/>
                                            </a:rPr>
                                            <m:t>(</m:t>
                                          </m:r>
                                          <m:r>
                                            <a:rPr lang="it-IT" b="0" i="1" smtClean="0">
                                              <a:latin typeface="Cambria Math" panose="02040503050406030204" pitchFamily="18" charset="0"/>
                                            </a:rPr>
                                            <m:t>𝑍</m:t>
                                          </m:r>
                                          <m:r>
                                            <a:rPr lang="it-IT" b="0" i="1" smtClean="0">
                                              <a:latin typeface="Cambria Math" panose="02040503050406030204" pitchFamily="18" charset="0"/>
                                            </a:rPr>
                                            <m:t>)</m:t>
                                          </m:r>
                                        </m:den>
                                      </m:f>
                                    </m:e>
                                  </m:d>
                                  <m:r>
                                    <a:rPr lang="it-IT" b="0" i="1" smtClean="0">
                                      <a:latin typeface="Cambria Math" panose="02040503050406030204" pitchFamily="18" charset="0"/>
                                    </a:rPr>
                                    <m:t>𝑑</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𝑥</m:t>
                                      </m:r>
                                    </m:sub>
                                  </m:sSub>
                                  <m:r>
                                    <a:rPr lang="it-IT" b="0" i="1" smtClean="0">
                                      <a:latin typeface="Cambria Math" panose="02040503050406030204" pitchFamily="18" charset="0"/>
                                    </a:rPr>
                                    <m:t> </m:t>
                                  </m:r>
                                  <m:r>
                                    <a:rPr lang="it-IT" b="0" i="1" smtClean="0">
                                      <a:latin typeface="Cambria Math" panose="02040503050406030204" pitchFamily="18" charset="0"/>
                                    </a:rPr>
                                    <m:t>𝑑</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𝑦</m:t>
                                      </m:r>
                                    </m:sub>
                                  </m:sSub>
                                  <m:r>
                                    <a:rPr lang="it-IT" b="0" i="1" smtClean="0">
                                      <a:latin typeface="Cambria Math" panose="02040503050406030204" pitchFamily="18" charset="0"/>
                                    </a:rPr>
                                    <m:t> </m:t>
                                  </m:r>
                                  <m:r>
                                    <a:rPr lang="it-IT" b="0" i="1" smtClean="0">
                                      <a:latin typeface="Cambria Math" panose="02040503050406030204" pitchFamily="18" charset="0"/>
                                    </a:rPr>
                                    <m:t>𝑑</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𝑧</m:t>
                                      </m:r>
                                    </m:sub>
                                  </m:sSub>
                                </m:e>
                              </m:func>
                              <m:r>
                                <a:rPr lang="it-IT" b="0" i="1" smtClean="0">
                                  <a:latin typeface="Cambria Math" panose="02040503050406030204" pitchFamily="18" charset="0"/>
                                </a:rPr>
                                <m:t> </m:t>
                              </m:r>
                            </m:e>
                          </m:nary>
                        </m:e>
                      </m:nary>
                    </m:oMath>
                  </m:oMathPara>
                </a14:m>
                <a:endParaRPr lang="en-US" dirty="0" smtClean="0"/>
              </a:p>
              <a:p>
                <a:pPr marL="0" indent="0">
                  <a:buNone/>
                </a:pPr>
                <a:r>
                  <a:rPr lang="en-US" dirty="0" smtClean="0"/>
                  <a:t>We can use this formula to evaluate the RMS either with different kind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𝛼</m:t>
                        </m:r>
                      </m:sub>
                    </m:sSub>
                    <m:r>
                      <a:rPr lang="it-IT" b="0" i="0" dirty="0" smtClean="0">
                        <a:latin typeface="Cambria Math" panose="02040503050406030204" pitchFamily="18" charset="0"/>
                      </a:rPr>
                      <m:t>, </m:t>
                    </m:r>
                  </m:oMath>
                </a14:m>
                <a:r>
                  <a:rPr lang="en-US" dirty="0" smtClean="0"/>
                  <a:t>or to obtain an analytical expression for Gaussian turbulence.</a:t>
                </a:r>
                <a:endParaRPr lang="en-US"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261764" y="1052735"/>
                <a:ext cx="11665296" cy="5256585"/>
              </a:xfrm>
              <a:blipFill>
                <a:blip r:embed="rId2"/>
                <a:stretch>
                  <a:fillRect l="-209" t="-348"/>
                </a:stretch>
              </a:blipFill>
            </p:spPr>
            <p:txBody>
              <a:bodyPr/>
              <a:lstStyle/>
              <a:p>
                <a:r>
                  <a:rPr lang="en-US">
                    <a:noFill/>
                  </a:rPr>
                  <a:t> </a:t>
                </a:r>
              </a:p>
            </p:txBody>
          </p:sp>
        </mc:Fallback>
      </mc:AlternateContent>
    </p:spTree>
    <p:extLst>
      <p:ext uri="{BB962C8B-B14F-4D97-AF65-F5344CB8AC3E}">
        <p14:creationId xmlns:p14="http://schemas.microsoft.com/office/powerpoint/2010/main" val="24562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053852" y="332656"/>
            <a:ext cx="9865096" cy="720080"/>
          </a:xfrm>
        </p:spPr>
        <p:txBody>
          <a:bodyPr>
            <a:normAutofit/>
          </a:bodyPr>
          <a:lstStyle/>
          <a:p>
            <a:r>
              <a:rPr lang="en-US" b="1" dirty="0"/>
              <a:t>Antenna temperature RMS evaluation</a:t>
            </a: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261763" y="1052736"/>
                <a:ext cx="11529049" cy="1584176"/>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sSubSup>
                            <m:sSubSupPr>
                              <m:ctrlPr>
                                <a:rPr lang="it-IT" i="1">
                                  <a:latin typeface="Cambria Math" panose="02040503050406030204" pitchFamily="18" charset="0"/>
                                </a:rPr>
                              </m:ctrlPr>
                            </m:sSubSupPr>
                            <m:e>
                              <m:r>
                                <a:rPr lang="it-IT" i="1">
                                  <a:latin typeface="Cambria Math" panose="02040503050406030204" pitchFamily="18" charset="0"/>
                                </a:rPr>
                                <m:t>𝑇</m:t>
                              </m:r>
                            </m:e>
                            <m:sub>
                              <m:r>
                                <a:rPr lang="it-IT" i="1">
                                  <a:latin typeface="Cambria Math" panose="02040503050406030204" pitchFamily="18" charset="0"/>
                                </a:rPr>
                                <m:t>𝐴</m:t>
                              </m:r>
                            </m:sub>
                            <m:sup>
                              <m:r>
                                <a:rPr lang="it-IT" i="1">
                                  <a:latin typeface="Cambria Math" panose="02040503050406030204" pitchFamily="18" charset="0"/>
                                </a:rPr>
                                <m:t>2</m:t>
                              </m:r>
                            </m:sup>
                          </m:sSubSup>
                        </m:e>
                      </m:d>
                      <m:r>
                        <a:rPr lang="it-IT" b="0" i="1" smtClean="0">
                          <a:latin typeface="Cambria Math" panose="02040503050406030204" pitchFamily="18" charset="0"/>
                        </a:rPr>
                        <m:t>=</m:t>
                      </m:r>
                      <m:f>
                        <m:fPr>
                          <m:ctrlPr>
                            <a:rPr lang="it-IT" b="0" i="1" smtClean="0">
                              <a:latin typeface="Cambria Math" panose="02040503050406030204" pitchFamily="18" charset="0"/>
                            </a:rPr>
                          </m:ctrlPr>
                        </m:fPr>
                        <m:num>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𝐿</m:t>
                              </m:r>
                            </m:e>
                            <m:sub>
                              <m:r>
                                <a:rPr lang="it-IT" b="0" i="1" smtClean="0">
                                  <a:latin typeface="Cambria Math" panose="02040503050406030204" pitchFamily="18" charset="0"/>
                                </a:rPr>
                                <m:t>0</m:t>
                              </m:r>
                            </m:sub>
                            <m:sup>
                              <m:r>
                                <a:rPr lang="it-IT" b="0" i="1" smtClean="0">
                                  <a:latin typeface="Cambria Math" panose="02040503050406030204" pitchFamily="18" charset="0"/>
                                </a:rPr>
                                <m:t>2/3</m:t>
                              </m:r>
                            </m:sup>
                          </m:sSubSup>
                        </m:num>
                        <m:den>
                          <m:r>
                            <a:rPr lang="it-IT" b="0" i="1" smtClean="0">
                              <a:latin typeface="Cambria Math" panose="02040503050406030204" pitchFamily="18" charset="0"/>
                            </a:rPr>
                            <m:t>2</m:t>
                          </m:r>
                          <m:r>
                            <a:rPr lang="it-IT" b="0" i="1" smtClean="0">
                              <a:latin typeface="Cambria Math" panose="02040503050406030204" pitchFamily="18" charset="0"/>
                            </a:rPr>
                            <m:t>𝜋</m:t>
                          </m:r>
                        </m:den>
                      </m:f>
                      <m:nary>
                        <m:naryPr>
                          <m:ctrlPr>
                            <a:rPr lang="it-IT" b="0" i="1" smtClean="0">
                              <a:latin typeface="Cambria Math" panose="02040503050406030204" pitchFamily="18" charset="0"/>
                            </a:rPr>
                          </m:ctrlPr>
                        </m:naryPr>
                        <m:sub>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1</m:t>
                              </m:r>
                            </m:sub>
                          </m:sSub>
                        </m:sub>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𝑢</m:t>
                              </m:r>
                            </m:sub>
                          </m:sSub>
                        </m:sup>
                        <m:e>
                          <m:f>
                            <m:fPr>
                              <m:ctrlPr>
                                <a:rPr lang="it-IT" b="0" i="1" smtClean="0">
                                  <a:latin typeface="Cambria Math" panose="02040503050406030204" pitchFamily="18" charset="0"/>
                                </a:rPr>
                              </m:ctrlPr>
                            </m:fPr>
                            <m:num>
                              <m:r>
                                <a:rPr lang="it-IT" b="0" i="1" smtClean="0">
                                  <a:latin typeface="Cambria Math" panose="02040503050406030204" pitchFamily="18" charset="0"/>
                                </a:rPr>
                                <m:t>𝑑𝑍</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𝑤</m:t>
                                  </m:r>
                                </m:e>
                                <m:sup>
                                  <m:r>
                                    <a:rPr lang="it-IT" b="0" i="1" smtClean="0">
                                      <a:latin typeface="Cambria Math" panose="02040503050406030204" pitchFamily="18" charset="0"/>
                                    </a:rPr>
                                    <m:t>2</m:t>
                                  </m:r>
                                </m:sup>
                              </m:sSup>
                              <m:r>
                                <a:rPr lang="it-IT" b="0" i="1" smtClean="0">
                                  <a:latin typeface="Cambria Math" panose="02040503050406030204" pitchFamily="18" charset="0"/>
                                </a:rPr>
                                <m:t>(</m:t>
                              </m:r>
                              <m:r>
                                <a:rPr lang="it-IT" b="0" i="1" smtClean="0">
                                  <a:latin typeface="Cambria Math" panose="02040503050406030204" pitchFamily="18" charset="0"/>
                                </a:rPr>
                                <m:t>𝑍</m:t>
                              </m:r>
                              <m:r>
                                <a:rPr lang="it-IT" b="0" i="1" smtClean="0">
                                  <a:latin typeface="Cambria Math" panose="02040503050406030204" pitchFamily="18" charset="0"/>
                                </a:rPr>
                                <m:t>)</m:t>
                              </m:r>
                            </m:den>
                          </m:f>
                          <m:r>
                            <a:rPr lang="it-IT" b="0" i="1" smtClean="0">
                              <a:latin typeface="Cambria Math" panose="02040503050406030204" pitchFamily="18" charset="0"/>
                            </a:rPr>
                            <m:t> </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𝐶</m:t>
                              </m:r>
                            </m:e>
                            <m:sub>
                              <m:r>
                                <a:rPr lang="it-IT" b="0" i="1" smtClean="0">
                                  <a:latin typeface="Cambria Math" panose="02040503050406030204" pitchFamily="18" charset="0"/>
                                </a:rPr>
                                <m:t>𝛼</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r>
                                <a:rPr lang="it-IT" b="0" i="1" smtClean="0">
                                  <a:latin typeface="Cambria Math" panose="02040503050406030204" pitchFamily="18" charset="0"/>
                                </a:rPr>
                                <m:t>𝑍</m:t>
                              </m:r>
                            </m:e>
                          </m:d>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𝑇</m:t>
                              </m:r>
                            </m:e>
                            <m:sub>
                              <m:r>
                                <a:rPr lang="it-IT" b="0" i="1" smtClean="0">
                                  <a:latin typeface="Cambria Math" panose="02040503050406030204" pitchFamily="18" charset="0"/>
                                </a:rPr>
                                <m:t>𝑝</m:t>
                              </m:r>
                            </m:sub>
                            <m:sup>
                              <m:r>
                                <a:rPr lang="it-IT" b="0" i="1" smtClean="0">
                                  <a:latin typeface="Cambria Math" panose="02040503050406030204" pitchFamily="18" charset="0"/>
                                </a:rPr>
                                <m:t>2</m:t>
                              </m:r>
                            </m:sup>
                          </m:sSubSup>
                          <m:d>
                            <m:dPr>
                              <m:ctrlPr>
                                <a:rPr lang="it-IT" b="0" i="1" smtClean="0">
                                  <a:latin typeface="Cambria Math" panose="02040503050406030204" pitchFamily="18" charset="0"/>
                                </a:rPr>
                              </m:ctrlPr>
                            </m:dPr>
                            <m:e>
                              <m:r>
                                <a:rPr lang="it-IT" b="0" i="1" smtClean="0">
                                  <a:latin typeface="Cambria Math" panose="02040503050406030204" pitchFamily="18" charset="0"/>
                                </a:rPr>
                                <m:t>𝑍</m:t>
                              </m:r>
                            </m:e>
                          </m:d>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m:t>
                              </m:r>
                              <m:r>
                                <a:rPr lang="it-IT" b="0" i="1" smtClean="0">
                                  <a:latin typeface="Cambria Math" panose="02040503050406030204" pitchFamily="18" charset="0"/>
                                </a:rPr>
                                <m:t>∞</m:t>
                              </m:r>
                            </m:sub>
                            <m:sup>
                              <m:r>
                                <a:rPr lang="it-IT" b="0" i="1" smtClean="0">
                                  <a:latin typeface="Cambria Math" panose="02040503050406030204" pitchFamily="18" charset="0"/>
                                </a:rPr>
                                <m:t>+∞</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𝑏</m:t>
                                  </m:r>
                                </m:e>
                                <m:sub>
                                  <m:r>
                                    <a:rPr lang="it-IT" b="0" i="1" smtClean="0">
                                      <a:latin typeface="Cambria Math" panose="02040503050406030204" pitchFamily="18" charset="0"/>
                                    </a:rPr>
                                    <m:t>𝛼</m:t>
                                  </m:r>
                                </m:sub>
                              </m:sSub>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𝑥</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𝑦</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𝜉</m:t>
                                      </m:r>
                                    </m:e>
                                    <m:sub>
                                      <m:r>
                                        <a:rPr lang="it-IT" b="0" i="1" smtClean="0">
                                          <a:latin typeface="Cambria Math" panose="02040503050406030204" pitchFamily="18" charset="0"/>
                                        </a:rPr>
                                        <m:t>𝑧</m:t>
                                      </m:r>
                                    </m:sub>
                                  </m:sSub>
                                </m:e>
                              </m:d>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exp</m:t>
                                  </m:r>
                                </m:fName>
                                <m:e>
                                  <m:sSub>
                                    <m:sSubPr>
                                      <m:ctrlPr>
                                        <a:rPr lang="it-IT" b="0" i="1" smtClean="0">
                                          <a:latin typeface="Cambria Math" panose="02040503050406030204" pitchFamily="18" charset="0"/>
                                        </a:rPr>
                                      </m:ctrlPr>
                                    </m:sSubPr>
                                    <m:e>
                                      <m:d>
                                        <m:dPr>
                                          <m:begChr m:val="["/>
                                          <m:endChr m:val="]"/>
                                          <m:ctrlPr>
                                            <a:rPr lang="it-IT" i="1">
                                              <a:latin typeface="Cambria Math" panose="02040503050406030204" pitchFamily="18" charset="0"/>
                                            </a:rPr>
                                          </m:ctrlPr>
                                        </m:dPr>
                                        <m:e>
                                          <m:r>
                                            <a:rPr lang="it-IT" i="1">
                                              <a:latin typeface="Cambria Math" panose="02040503050406030204" pitchFamily="18" charset="0"/>
                                            </a:rPr>
                                            <m:t>−</m:t>
                                          </m:r>
                                          <m:f>
                                            <m:fPr>
                                              <m:ctrlPr>
                                                <a:rPr lang="it-IT" i="1">
                                                  <a:latin typeface="Cambria Math" panose="02040503050406030204" pitchFamily="18" charset="0"/>
                                                </a:rPr>
                                              </m:ctrlPr>
                                            </m:fPr>
                                            <m:num>
                                              <m:sSubSup>
                                                <m:sSubSupPr>
                                                  <m:ctrlPr>
                                                    <a:rPr lang="it-IT" i="1">
                                                      <a:latin typeface="Cambria Math" panose="02040503050406030204" pitchFamily="18" charset="0"/>
                                                    </a:rPr>
                                                  </m:ctrlPr>
                                                </m:sSubSupPr>
                                                <m:e>
                                                  <m:r>
                                                    <a:rPr lang="it-IT" i="1">
                                                      <a:latin typeface="Cambria Math" panose="02040503050406030204" pitchFamily="18" charset="0"/>
                                                    </a:rPr>
                                                    <m:t>(</m:t>
                                                  </m:r>
                                                  <m:r>
                                                    <a:rPr lang="it-IT" i="1">
                                                      <a:latin typeface="Cambria Math" panose="02040503050406030204" pitchFamily="18" charset="0"/>
                                                    </a:rPr>
                                                    <m:t>𝜉</m:t>
                                                  </m:r>
                                                </m:e>
                                                <m:sub>
                                                  <m:r>
                                                    <a:rPr lang="it-IT" i="1">
                                                      <a:latin typeface="Cambria Math" panose="02040503050406030204" pitchFamily="18" charset="0"/>
                                                    </a:rPr>
                                                    <m:t>𝑥</m:t>
                                                  </m:r>
                                                </m:sub>
                                                <m:sup>
                                                  <m:r>
                                                    <a:rPr lang="it-IT" i="1">
                                                      <a:latin typeface="Cambria Math" panose="02040503050406030204" pitchFamily="18" charset="0"/>
                                                    </a:rPr>
                                                    <m:t>2</m:t>
                                                  </m:r>
                                                </m:sup>
                                              </m:sSubSup>
                                              <m:r>
                                                <a:rPr lang="it-IT" i="1">
                                                  <a:latin typeface="Cambria Math" panose="02040503050406030204" pitchFamily="18" charset="0"/>
                                                </a:rPr>
                                                <m:t>+</m:t>
                                              </m:r>
                                              <m:sSubSup>
                                                <m:sSubSupPr>
                                                  <m:ctrlPr>
                                                    <a:rPr lang="it-IT" i="1">
                                                      <a:latin typeface="Cambria Math" panose="02040503050406030204" pitchFamily="18" charset="0"/>
                                                    </a:rPr>
                                                  </m:ctrlPr>
                                                </m:sSubSupPr>
                                                <m:e>
                                                  <m:r>
                                                    <a:rPr lang="it-IT" i="1">
                                                      <a:latin typeface="Cambria Math" panose="02040503050406030204" pitchFamily="18" charset="0"/>
                                                    </a:rPr>
                                                    <m:t>𝜉</m:t>
                                                  </m:r>
                                                </m:e>
                                                <m:sub>
                                                  <m:r>
                                                    <a:rPr lang="it-IT" i="1">
                                                      <a:latin typeface="Cambria Math" panose="02040503050406030204" pitchFamily="18" charset="0"/>
                                                    </a:rPr>
                                                    <m:t>𝑦</m:t>
                                                  </m:r>
                                                </m:sub>
                                                <m:sup>
                                                  <m:r>
                                                    <a:rPr lang="it-IT" i="1">
                                                      <a:latin typeface="Cambria Math" panose="02040503050406030204" pitchFamily="18" charset="0"/>
                                                    </a:rPr>
                                                    <m:t>2</m:t>
                                                  </m:r>
                                                </m:sup>
                                              </m:sSubSup>
                                              <m:r>
                                                <a:rPr lang="it-IT" i="1">
                                                  <a:latin typeface="Cambria Math" panose="02040503050406030204" pitchFamily="18" charset="0"/>
                                                </a:rPr>
                                                <m:t>)</m:t>
                                              </m:r>
                                            </m:num>
                                            <m:den>
                                              <m:sSup>
                                                <m:sSupPr>
                                                  <m:ctrlPr>
                                                    <a:rPr lang="it-IT" i="1">
                                                      <a:latin typeface="Cambria Math" panose="02040503050406030204" pitchFamily="18" charset="0"/>
                                                    </a:rPr>
                                                  </m:ctrlPr>
                                                </m:sSupPr>
                                                <m:e>
                                                  <m:r>
                                                    <a:rPr lang="it-IT" i="1">
                                                      <a:latin typeface="Cambria Math" panose="02040503050406030204" pitchFamily="18" charset="0"/>
                                                    </a:rPr>
                                                    <m:t>𝑤</m:t>
                                                  </m:r>
                                                </m:e>
                                                <m:sup>
                                                  <m:r>
                                                    <a:rPr lang="it-IT" i="1">
                                                      <a:latin typeface="Cambria Math" panose="02040503050406030204" pitchFamily="18" charset="0"/>
                                                    </a:rPr>
                                                    <m:t>2</m:t>
                                                  </m:r>
                                                </m:sup>
                                              </m:sSup>
                                              <m:r>
                                                <a:rPr lang="it-IT" i="1">
                                                  <a:latin typeface="Cambria Math" panose="02040503050406030204" pitchFamily="18" charset="0"/>
                                                </a:rPr>
                                                <m:t>(</m:t>
                                              </m:r>
                                              <m:r>
                                                <a:rPr lang="it-IT" i="1">
                                                  <a:latin typeface="Cambria Math" panose="02040503050406030204" pitchFamily="18" charset="0"/>
                                                </a:rPr>
                                                <m:t>𝑍</m:t>
                                              </m:r>
                                              <m:r>
                                                <a:rPr lang="it-IT" i="1">
                                                  <a:latin typeface="Cambria Math" panose="02040503050406030204" pitchFamily="18" charset="0"/>
                                                </a:rPr>
                                                <m:t>)</m:t>
                                              </m:r>
                                            </m:den>
                                          </m:f>
                                        </m:e>
                                      </m:d>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𝜉</m:t>
                                          </m:r>
                                        </m:e>
                                        <m:sub>
                                          <m:r>
                                            <a:rPr lang="it-IT" i="1">
                                              <a:latin typeface="Cambria Math" panose="02040503050406030204" pitchFamily="18" charset="0"/>
                                            </a:rPr>
                                            <m:t>𝑥</m:t>
                                          </m:r>
                                        </m:sub>
                                      </m:sSub>
                                      <m:r>
                                        <a:rPr lang="it-IT" i="1">
                                          <a:latin typeface="Cambria Math" panose="02040503050406030204" pitchFamily="18" charset="0"/>
                                        </a:rPr>
                                        <m:t> </m:t>
                                      </m:r>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𝜉</m:t>
                                          </m:r>
                                        </m:e>
                                        <m:sub>
                                          <m:r>
                                            <a:rPr lang="it-IT" i="1">
                                              <a:latin typeface="Cambria Math" panose="02040503050406030204" pitchFamily="18" charset="0"/>
                                            </a:rPr>
                                            <m:t>𝑦</m:t>
                                          </m:r>
                                        </m:sub>
                                      </m:sSub>
                                      <m:r>
                                        <a:rPr lang="it-IT" i="1">
                                          <a:latin typeface="Cambria Math" panose="02040503050406030204" pitchFamily="18" charset="0"/>
                                        </a:rPr>
                                        <m:t> </m:t>
                                      </m:r>
                                      <m:r>
                                        <a:rPr lang="it-IT" i="1">
                                          <a:latin typeface="Cambria Math" panose="02040503050406030204" pitchFamily="18" charset="0"/>
                                        </a:rPr>
                                        <m:t>𝑑</m:t>
                                      </m:r>
                                      <m:r>
                                        <a:rPr lang="it-IT" b="0" i="1" smtClean="0">
                                          <a:latin typeface="Cambria Math" panose="02040503050406030204" pitchFamily="18" charset="0"/>
                                        </a:rPr>
                                        <m:t>𝜉</m:t>
                                      </m:r>
                                    </m:e>
                                    <m:sub>
                                      <m:r>
                                        <a:rPr lang="it-IT" b="0" i="1" smtClean="0">
                                          <a:latin typeface="Cambria Math" panose="02040503050406030204" pitchFamily="18" charset="0"/>
                                        </a:rPr>
                                        <m:t>𝑧</m:t>
                                      </m:r>
                                    </m:sub>
                                  </m:sSub>
                                </m:e>
                              </m:func>
                              <m:r>
                                <a:rPr lang="it-IT" b="0" i="1" smtClean="0">
                                  <a:latin typeface="Cambria Math" panose="02040503050406030204" pitchFamily="18" charset="0"/>
                                </a:rPr>
                                <m:t> </m:t>
                              </m:r>
                            </m:e>
                          </m:nary>
                        </m:e>
                      </m:nary>
                    </m:oMath>
                  </m:oMathPara>
                </a14:m>
                <a:endParaRPr lang="en-US" dirty="0" smtClean="0"/>
              </a:p>
              <a:p>
                <a:pPr marL="0" indent="0">
                  <a:buNone/>
                </a:pPr>
                <a:r>
                  <a:rPr lang="en-US" dirty="0" smtClean="0"/>
                  <a:t>We can use this formula to evaluate the RMS either with different kind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𝛼</m:t>
                        </m:r>
                      </m:sub>
                    </m:sSub>
                    <m:r>
                      <a:rPr lang="it-IT" b="0" i="0" dirty="0" smtClean="0">
                        <a:latin typeface="Cambria Math" panose="02040503050406030204" pitchFamily="18" charset="0"/>
                      </a:rPr>
                      <m:t>, </m:t>
                    </m:r>
                  </m:oMath>
                </a14:m>
                <a:r>
                  <a:rPr lang="en-US" dirty="0" smtClean="0"/>
                  <a:t>or to obtain an analytical expression for Gaussian turbulence. In this case we can perform easily the integration over </a:t>
                </a:r>
                <a14:m>
                  <m:oMath xmlns:m="http://schemas.openxmlformats.org/officeDocument/2006/math">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𝜉</m:t>
                        </m:r>
                      </m:e>
                      <m:sub>
                        <m:r>
                          <a:rPr lang="it-IT" i="1">
                            <a:latin typeface="Cambria Math" panose="02040503050406030204" pitchFamily="18" charset="0"/>
                          </a:rPr>
                          <m:t>𝑥</m:t>
                        </m:r>
                      </m:sub>
                    </m:sSub>
                    <m:r>
                      <a:rPr lang="it-IT" i="1">
                        <a:latin typeface="Cambria Math" panose="02040503050406030204" pitchFamily="18" charset="0"/>
                      </a:rPr>
                      <m:t> </m:t>
                    </m:r>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𝜉</m:t>
                        </m:r>
                      </m:e>
                      <m:sub>
                        <m:r>
                          <a:rPr lang="it-IT" i="1">
                            <a:latin typeface="Cambria Math" panose="02040503050406030204" pitchFamily="18" charset="0"/>
                          </a:rPr>
                          <m:t>𝑦</m:t>
                        </m:r>
                      </m:sub>
                    </m:sSub>
                    <m:r>
                      <a:rPr lang="it-IT" i="1">
                        <a:latin typeface="Cambria Math" panose="02040503050406030204" pitchFamily="18" charset="0"/>
                      </a:rPr>
                      <m:t> </m:t>
                    </m:r>
                    <m:r>
                      <a:rPr lang="it-IT" i="1">
                        <a:latin typeface="Cambria Math" panose="02040503050406030204" pitchFamily="18" charset="0"/>
                      </a:rPr>
                      <m:t>𝑑</m:t>
                    </m:r>
                    <m:sSub>
                      <m:sSubPr>
                        <m:ctrlPr>
                          <a:rPr lang="it-IT" b="0" i="1" smtClean="0">
                            <a:latin typeface="Cambria Math" panose="02040503050406030204" pitchFamily="18" charset="0"/>
                          </a:rPr>
                        </m:ctrlPr>
                      </m:sSubPr>
                      <m:e>
                        <m:r>
                          <a:rPr lang="it-IT" i="1">
                            <a:latin typeface="Cambria Math" panose="02040503050406030204" pitchFamily="18" charset="0"/>
                          </a:rPr>
                          <m:t>𝜉</m:t>
                        </m:r>
                      </m:e>
                      <m:sub>
                        <m:r>
                          <a:rPr lang="it-IT" b="0" i="1" smtClean="0">
                            <a:latin typeface="Cambria Math" panose="02040503050406030204" pitchFamily="18" charset="0"/>
                          </a:rPr>
                          <m:t>𝑧</m:t>
                        </m:r>
                      </m:sub>
                    </m:sSub>
                  </m:oMath>
                </a14:m>
                <a:r>
                  <a:rPr lang="en-US" dirty="0" smtClean="0"/>
                  <a:t> in order to obtain</a:t>
                </a:r>
              </a:p>
              <a:p>
                <a:pPr marL="0" indent="0">
                  <a:buNone/>
                </a:pPr>
                <a:endParaRPr lang="en-US" dirty="0" smtClean="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261763" y="1052736"/>
                <a:ext cx="11529049" cy="1584176"/>
              </a:xfrm>
              <a:blipFill>
                <a:blip r:embed="rId2"/>
                <a:stretch>
                  <a:fillRect l="-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sellaDiTesto 4"/>
              <p:cNvSpPr txBox="1"/>
              <p:nvPr/>
            </p:nvSpPr>
            <p:spPr>
              <a:xfrm>
                <a:off x="549796" y="3560834"/>
                <a:ext cx="5732595" cy="1075807"/>
              </a:xfrm>
              <a:prstGeom prst="rect">
                <a:avLst/>
              </a:prstGeom>
              <a:noFill/>
              <a:ln>
                <a:solidFill>
                  <a:schemeClr val="accent1">
                    <a:lumMod val="20000"/>
                    <a:lumOff val="80000"/>
                  </a:schemeClr>
                </a:solidFill>
              </a:ln>
            </p:spPr>
            <p:txBody>
              <a:bodyPr wrap="none" rtlCol="0" anchor="ctr" anchorCtr="1">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sSubSup>
                            <m:sSubSupPr>
                              <m:ctrlPr>
                                <a:rPr lang="it-IT" i="1">
                                  <a:latin typeface="Cambria Math" panose="02040503050406030204" pitchFamily="18" charset="0"/>
                                </a:rPr>
                              </m:ctrlPr>
                            </m:sSubSupPr>
                            <m:e>
                              <m:r>
                                <a:rPr lang="it-IT" i="1">
                                  <a:latin typeface="Cambria Math" panose="02040503050406030204" pitchFamily="18" charset="0"/>
                                </a:rPr>
                                <m:t>𝑇</m:t>
                              </m:r>
                            </m:e>
                            <m:sub>
                              <m:r>
                                <a:rPr lang="it-IT" i="1">
                                  <a:latin typeface="Cambria Math" panose="02040503050406030204" pitchFamily="18" charset="0"/>
                                </a:rPr>
                                <m:t>𝐴</m:t>
                              </m:r>
                            </m:sub>
                            <m:sup>
                              <m:r>
                                <a:rPr lang="it-IT" i="1">
                                  <a:latin typeface="Cambria Math" panose="02040503050406030204" pitchFamily="18" charset="0"/>
                                </a:rPr>
                                <m:t>2</m:t>
                              </m:r>
                            </m:sup>
                          </m:sSubSup>
                        </m:e>
                      </m:d>
                      <m:r>
                        <a:rPr lang="it-IT" i="1">
                          <a:latin typeface="Cambria Math" panose="02040503050406030204" pitchFamily="18" charset="0"/>
                        </a:rPr>
                        <m:t>=0.3 </m:t>
                      </m:r>
                      <m:rad>
                        <m:radPr>
                          <m:degHide m:val="on"/>
                          <m:ctrlPr>
                            <a:rPr lang="it-IT" i="1">
                              <a:latin typeface="Cambria Math" panose="02040503050406030204" pitchFamily="18" charset="0"/>
                            </a:rPr>
                          </m:ctrlPr>
                        </m:radPr>
                        <m:deg/>
                        <m:e>
                          <m:f>
                            <m:fPr>
                              <m:ctrlPr>
                                <a:rPr lang="it-IT" i="1">
                                  <a:latin typeface="Cambria Math" panose="02040503050406030204" pitchFamily="18" charset="0"/>
                                </a:rPr>
                              </m:ctrlPr>
                            </m:fPr>
                            <m:num>
                              <m:r>
                                <a:rPr lang="it-IT" i="1">
                                  <a:latin typeface="Cambria Math" panose="02040503050406030204" pitchFamily="18" charset="0"/>
                                </a:rPr>
                                <m:t>𝜋</m:t>
                              </m:r>
                            </m:num>
                            <m:den>
                              <m:r>
                                <a:rPr lang="it-IT" i="1">
                                  <a:latin typeface="Cambria Math" panose="02040503050406030204" pitchFamily="18" charset="0"/>
                                </a:rPr>
                                <m:t>2</m:t>
                              </m:r>
                            </m:den>
                          </m:f>
                        </m:e>
                      </m:rad>
                      <m:r>
                        <a:rPr lang="it-IT" i="1">
                          <a:latin typeface="Cambria Math" panose="02040503050406030204" pitchFamily="18" charset="0"/>
                        </a:rPr>
                        <m:t> </m:t>
                      </m:r>
                      <m:sSubSup>
                        <m:sSubSupPr>
                          <m:ctrlPr>
                            <a:rPr lang="it-IT" i="1">
                              <a:latin typeface="Cambria Math" panose="02040503050406030204" pitchFamily="18" charset="0"/>
                            </a:rPr>
                          </m:ctrlPr>
                        </m:sSubSupPr>
                        <m:e>
                          <m:r>
                            <a:rPr lang="it-IT" i="1">
                              <a:latin typeface="Cambria Math" panose="02040503050406030204" pitchFamily="18" charset="0"/>
                            </a:rPr>
                            <m:t>𝐿</m:t>
                          </m:r>
                        </m:e>
                        <m:sub>
                          <m:r>
                            <a:rPr lang="it-IT" i="1">
                              <a:latin typeface="Cambria Math" panose="02040503050406030204" pitchFamily="18" charset="0"/>
                            </a:rPr>
                            <m:t>0</m:t>
                          </m:r>
                        </m:sub>
                        <m:sup>
                          <m:r>
                            <a:rPr lang="it-IT" i="1">
                              <a:latin typeface="Cambria Math" panose="02040503050406030204" pitchFamily="18" charset="0"/>
                            </a:rPr>
                            <m:t>5/3</m:t>
                          </m:r>
                        </m:sup>
                      </m:sSubSup>
                      <m:sSup>
                        <m:sSupPr>
                          <m:ctrlPr>
                            <a:rPr lang="it-IT" i="1">
                              <a:latin typeface="Cambria Math" panose="02040503050406030204" pitchFamily="18" charset="0"/>
                            </a:rPr>
                          </m:ctrlPr>
                        </m:sSupPr>
                        <m:e>
                          <m:nary>
                            <m:naryPr>
                              <m:ctrlPr>
                                <a:rPr lang="it-IT" i="1">
                                  <a:latin typeface="Cambria Math" panose="02040503050406030204" pitchFamily="18" charset="0"/>
                                </a:rPr>
                              </m:ctrlPr>
                            </m:naryPr>
                            <m:sub>
                              <m:sSub>
                                <m:sSubPr>
                                  <m:ctrlPr>
                                    <a:rPr lang="it-IT" b="0" i="1" smtClean="0">
                                      <a:latin typeface="Cambria Math" panose="02040503050406030204" pitchFamily="18" charset="0"/>
                                    </a:rPr>
                                  </m:ctrlPr>
                                </m:sSubPr>
                                <m:e>
                                  <m:r>
                                    <a:rPr lang="it-IT" i="1">
                                      <a:latin typeface="Cambria Math" panose="02040503050406030204" pitchFamily="18" charset="0"/>
                                    </a:rPr>
                                    <m:t>𝑧</m:t>
                                  </m:r>
                                </m:e>
                                <m:sub>
                                  <m:r>
                                    <a:rPr lang="it-IT" b="0" i="1" smtClean="0">
                                      <a:latin typeface="Cambria Math" panose="02040503050406030204" pitchFamily="18" charset="0"/>
                                    </a:rPr>
                                    <m:t>1</m:t>
                                  </m:r>
                                </m:sub>
                              </m:sSub>
                            </m:sub>
                            <m:sup>
                              <m:sSub>
                                <m:sSubPr>
                                  <m:ctrlPr>
                                    <a:rPr lang="it-IT" b="0" i="1" smtClean="0">
                                      <a:latin typeface="Cambria Math" panose="02040503050406030204" pitchFamily="18" charset="0"/>
                                    </a:rPr>
                                  </m:ctrlPr>
                                </m:sSubPr>
                                <m:e>
                                  <m:r>
                                    <a:rPr lang="it-IT" i="1">
                                      <a:latin typeface="Cambria Math" panose="02040503050406030204" pitchFamily="18" charset="0"/>
                                    </a:rPr>
                                    <m:t>𝑧</m:t>
                                  </m:r>
                                </m:e>
                                <m:sub>
                                  <m:r>
                                    <a:rPr lang="it-IT" b="0" i="1" smtClean="0">
                                      <a:latin typeface="Cambria Math" panose="02040503050406030204" pitchFamily="18" charset="0"/>
                                    </a:rPr>
                                    <m:t>𝑢</m:t>
                                  </m:r>
                                </m:sub>
                              </m:sSub>
                            </m:sup>
                            <m:e>
                              <m:sSubSup>
                                <m:sSubSupPr>
                                  <m:ctrlPr>
                                    <a:rPr lang="it-IT" i="1">
                                      <a:latin typeface="Cambria Math" panose="02040503050406030204" pitchFamily="18" charset="0"/>
                                    </a:rPr>
                                  </m:ctrlPr>
                                </m:sSubSupPr>
                                <m:e>
                                  <m:r>
                                    <a:rPr lang="it-IT" i="1">
                                      <a:latin typeface="Cambria Math" panose="02040503050406030204" pitchFamily="18" charset="0"/>
                                    </a:rPr>
                                    <m:t>𝐶</m:t>
                                  </m:r>
                                </m:e>
                                <m:sub>
                                  <m:r>
                                    <a:rPr lang="it-IT" i="1">
                                      <a:latin typeface="Cambria Math" panose="02040503050406030204" pitchFamily="18" charset="0"/>
                                    </a:rPr>
                                    <m:t>𝛼</m:t>
                                  </m:r>
                                </m:sub>
                                <m:sup>
                                  <m:r>
                                    <a:rPr lang="it-IT" i="1">
                                      <a:latin typeface="Cambria Math" panose="02040503050406030204" pitchFamily="18" charset="0"/>
                                    </a:rPr>
                                    <m:t>2</m:t>
                                  </m:r>
                                </m:sup>
                              </m:sSubSup>
                              <m:d>
                                <m:dPr>
                                  <m:ctrlPr>
                                    <a:rPr lang="it-IT" i="1">
                                      <a:latin typeface="Cambria Math" panose="02040503050406030204" pitchFamily="18" charset="0"/>
                                    </a:rPr>
                                  </m:ctrlPr>
                                </m:dPr>
                                <m:e>
                                  <m:r>
                                    <a:rPr lang="it-IT" i="1">
                                      <a:latin typeface="Cambria Math" panose="02040503050406030204" pitchFamily="18" charset="0"/>
                                    </a:rPr>
                                    <m:t>𝑍</m:t>
                                  </m:r>
                                </m:e>
                              </m:d>
                              <m:sSubSup>
                                <m:sSubSupPr>
                                  <m:ctrlPr>
                                    <a:rPr lang="it-IT" i="1">
                                      <a:latin typeface="Cambria Math" panose="02040503050406030204" pitchFamily="18" charset="0"/>
                                    </a:rPr>
                                  </m:ctrlPr>
                                </m:sSubSupPr>
                                <m:e>
                                  <m:r>
                                    <a:rPr lang="it-IT" i="1">
                                      <a:latin typeface="Cambria Math" panose="02040503050406030204" pitchFamily="18" charset="0"/>
                                    </a:rPr>
                                    <m:t>𝑇</m:t>
                                  </m:r>
                                </m:e>
                                <m:sub>
                                  <m:r>
                                    <a:rPr lang="it-IT" i="1">
                                      <a:latin typeface="Cambria Math" panose="02040503050406030204" pitchFamily="18" charset="0"/>
                                    </a:rPr>
                                    <m:t>𝑝</m:t>
                                  </m:r>
                                </m:sub>
                                <m:sup>
                                  <m:r>
                                    <a:rPr lang="it-IT" i="1">
                                      <a:latin typeface="Cambria Math" panose="02040503050406030204" pitchFamily="18" charset="0"/>
                                    </a:rPr>
                                    <m:t>2</m:t>
                                  </m:r>
                                </m:sup>
                              </m:sSubSup>
                              <m:d>
                                <m:dPr>
                                  <m:ctrlPr>
                                    <a:rPr lang="it-IT" i="1">
                                      <a:latin typeface="Cambria Math" panose="02040503050406030204" pitchFamily="18" charset="0"/>
                                    </a:rPr>
                                  </m:ctrlPr>
                                </m:dPr>
                                <m:e>
                                  <m:r>
                                    <a:rPr lang="it-IT" i="1">
                                      <a:latin typeface="Cambria Math" panose="02040503050406030204" pitchFamily="18" charset="0"/>
                                    </a:rPr>
                                    <m:t>𝑍</m:t>
                                  </m:r>
                                </m:e>
                              </m:d>
                              <m:d>
                                <m:dPr>
                                  <m:ctrlPr>
                                    <a:rPr lang="it-IT" i="1">
                                      <a:latin typeface="Cambria Math" panose="02040503050406030204" pitchFamily="18" charset="0"/>
                                    </a:rPr>
                                  </m:ctrlPr>
                                </m:dPr>
                                <m:e>
                                  <m:r>
                                    <a:rPr lang="it-IT" i="1">
                                      <a:latin typeface="Cambria Math" panose="02040503050406030204" pitchFamily="18" charset="0"/>
                                    </a:rPr>
                                    <m:t>1+</m:t>
                                  </m:r>
                                  <m:f>
                                    <m:fPr>
                                      <m:ctrlPr>
                                        <a:rPr lang="it-IT" i="1">
                                          <a:latin typeface="Cambria Math" panose="02040503050406030204" pitchFamily="18" charset="0"/>
                                        </a:rPr>
                                      </m:ctrlPr>
                                    </m:fPr>
                                    <m:num>
                                      <m:sSup>
                                        <m:sSupPr>
                                          <m:ctrlPr>
                                            <a:rPr lang="it-IT" i="1">
                                              <a:latin typeface="Cambria Math" panose="02040503050406030204" pitchFamily="18" charset="0"/>
                                            </a:rPr>
                                          </m:ctrlPr>
                                        </m:sSupPr>
                                        <m:e>
                                          <m:r>
                                            <a:rPr lang="it-IT" i="1">
                                              <a:latin typeface="Cambria Math" panose="02040503050406030204" pitchFamily="18" charset="0"/>
                                            </a:rPr>
                                            <m:t>𝑤</m:t>
                                          </m:r>
                                        </m:e>
                                        <m:sup>
                                          <m:r>
                                            <a:rPr lang="it-IT" i="1">
                                              <a:latin typeface="Cambria Math" panose="02040503050406030204" pitchFamily="18" charset="0"/>
                                            </a:rPr>
                                            <m:t>2</m:t>
                                          </m:r>
                                        </m:sup>
                                      </m:sSup>
                                      <m:d>
                                        <m:dPr>
                                          <m:ctrlPr>
                                            <a:rPr lang="it-IT" i="1">
                                              <a:latin typeface="Cambria Math" panose="02040503050406030204" pitchFamily="18" charset="0"/>
                                            </a:rPr>
                                          </m:ctrlPr>
                                        </m:dPr>
                                        <m:e>
                                          <m:r>
                                            <a:rPr lang="it-IT" i="1">
                                              <a:latin typeface="Cambria Math" panose="02040503050406030204" pitchFamily="18" charset="0"/>
                                            </a:rPr>
                                            <m:t>𝑍</m:t>
                                          </m:r>
                                        </m:e>
                                      </m:d>
                                    </m:num>
                                    <m:den>
                                      <m:r>
                                        <a:rPr lang="it-IT" i="1">
                                          <a:latin typeface="Cambria Math" panose="02040503050406030204" pitchFamily="18" charset="0"/>
                                        </a:rPr>
                                        <m:t>2</m:t>
                                      </m:r>
                                      <m:sSup>
                                        <m:sSupPr>
                                          <m:ctrlPr>
                                            <a:rPr lang="it-IT" i="1">
                                              <a:latin typeface="Cambria Math" panose="02040503050406030204" pitchFamily="18" charset="0"/>
                                            </a:rPr>
                                          </m:ctrlPr>
                                        </m:sSupPr>
                                        <m:e>
                                          <m:r>
                                            <a:rPr lang="it-IT" i="1">
                                              <a:latin typeface="Cambria Math" panose="02040503050406030204" pitchFamily="18" charset="0"/>
                                            </a:rPr>
                                            <m:t>𝐿</m:t>
                                          </m:r>
                                        </m:e>
                                        <m:sup>
                                          <m:r>
                                            <a:rPr lang="it-IT" i="1">
                                              <a:latin typeface="Cambria Math" panose="02040503050406030204" pitchFamily="18" charset="0"/>
                                            </a:rPr>
                                            <m:t>2</m:t>
                                          </m:r>
                                        </m:sup>
                                      </m:sSup>
                                    </m:den>
                                  </m:f>
                                </m:e>
                              </m:d>
                            </m:e>
                          </m:nary>
                        </m:e>
                        <m:sup>
                          <m:r>
                            <a:rPr lang="it-IT" i="1">
                              <a:latin typeface="Cambria Math" panose="02040503050406030204" pitchFamily="18" charset="0"/>
                            </a:rPr>
                            <m:t>−1</m:t>
                          </m:r>
                        </m:sup>
                      </m:sSup>
                      <m:r>
                        <a:rPr lang="it-IT" i="1">
                          <a:latin typeface="Cambria Math" panose="02040503050406030204" pitchFamily="18" charset="0"/>
                        </a:rPr>
                        <m:t>𝑑𝑍</m:t>
                      </m:r>
                    </m:oMath>
                  </m:oMathPara>
                </a14:m>
                <a:endParaRPr lang="en-US" dirty="0"/>
              </a:p>
              <a:p>
                <a:endParaRPr lang="en-US" dirty="0" smtClean="0"/>
              </a:p>
            </p:txBody>
          </p:sp>
        </mc:Choice>
        <mc:Fallback xmlns="">
          <p:sp>
            <p:nvSpPr>
              <p:cNvPr id="5" name="CasellaDiTesto 4"/>
              <p:cNvSpPr txBox="1">
                <a:spLocks noRot="1" noChangeAspect="1" noMove="1" noResize="1" noEditPoints="1" noAdjustHandles="1" noChangeArrowheads="1" noChangeShapeType="1" noTextEdit="1"/>
              </p:cNvSpPr>
              <p:nvPr/>
            </p:nvSpPr>
            <p:spPr>
              <a:xfrm>
                <a:off x="549796" y="3560834"/>
                <a:ext cx="5732595" cy="1075807"/>
              </a:xfrm>
              <a:prstGeom prst="rect">
                <a:avLst/>
              </a:prstGeom>
              <a:blipFill>
                <a:blip r:embed="rId3"/>
                <a:stretch>
                  <a:fillRect/>
                </a:stretch>
              </a:blipFill>
              <a:ln>
                <a:solidFill>
                  <a:schemeClr val="accent1">
                    <a:lumMod val="20000"/>
                    <a:lumOff val="80000"/>
                  </a:schemeClr>
                </a:solidFill>
              </a:ln>
            </p:spPr>
            <p:txBody>
              <a:bodyPr/>
              <a:lstStyle/>
              <a:p>
                <a:r>
                  <a:rPr lang="en-US">
                    <a:noFill/>
                  </a:rPr>
                  <a:t> </a:t>
                </a:r>
              </a:p>
            </p:txBody>
          </p:sp>
        </mc:Fallback>
      </mc:AlternateContent>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508" y="2420888"/>
            <a:ext cx="4904312" cy="3590040"/>
          </a:xfrm>
          <a:prstGeom prst="rect">
            <a:avLst/>
          </a:prstGeom>
        </p:spPr>
      </p:pic>
      <mc:AlternateContent xmlns:mc="http://schemas.openxmlformats.org/markup-compatibility/2006" xmlns:a14="http://schemas.microsoft.com/office/drawing/2010/main">
        <mc:Choice Requires="a14">
          <p:sp>
            <p:nvSpPr>
              <p:cNvPr id="7" name="CasellaDiTesto 6"/>
              <p:cNvSpPr txBox="1"/>
              <p:nvPr/>
            </p:nvSpPr>
            <p:spPr>
              <a:xfrm rot="16200000">
                <a:off x="6295762" y="4120209"/>
                <a:ext cx="990079" cy="335413"/>
              </a:xfrm>
              <a:prstGeom prst="rect">
                <a:avLst/>
              </a:prstGeom>
              <a:noFill/>
              <a:ln>
                <a:solidFill>
                  <a:schemeClr val="accent1">
                    <a:lumMod val="20000"/>
                    <a:lumOff val="80000"/>
                  </a:schemeClr>
                </a:solidFill>
              </a:ln>
            </p:spPr>
            <p:txBody>
              <a:bodyPr wrap="none" lIns="0" tIns="0" rIns="0" bIns="0" rtlCol="0" anchor="ctr" anchorCtr="1">
                <a:spAutoFit/>
              </a:bodyPr>
              <a:lstStyle/>
              <a:p>
                <a14:m>
                  <m:oMath xmlns:m="http://schemas.openxmlformats.org/officeDocument/2006/math">
                    <m:rad>
                      <m:radPr>
                        <m:degHide m:val="on"/>
                        <m:ctrlPr>
                          <a:rPr lang="it-IT" b="0" i="1" smtClean="0">
                            <a:latin typeface="Cambria Math" panose="02040503050406030204" pitchFamily="18" charset="0"/>
                          </a:rPr>
                        </m:ctrlPr>
                      </m:radPr>
                      <m:deg/>
                      <m:e>
                        <m:r>
                          <a:rPr lang="it-IT" b="0" i="1" smtClean="0">
                            <a:latin typeface="Cambria Math" panose="02040503050406030204" pitchFamily="18" charset="0"/>
                          </a:rPr>
                          <m:t>〈</m:t>
                        </m:r>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𝑇</m:t>
                            </m:r>
                          </m:e>
                          <m:sub>
                            <m:r>
                              <a:rPr lang="it-IT" b="0" i="1" smtClean="0">
                                <a:latin typeface="Cambria Math" panose="02040503050406030204" pitchFamily="18" charset="0"/>
                              </a:rPr>
                              <m:t>𝐴</m:t>
                            </m:r>
                          </m:sub>
                          <m:sup>
                            <m:r>
                              <a:rPr lang="it-IT" b="0" i="1" smtClean="0">
                                <a:latin typeface="Cambria Math" panose="02040503050406030204" pitchFamily="18" charset="0"/>
                              </a:rPr>
                              <m:t>2</m:t>
                            </m:r>
                          </m:sup>
                        </m:sSubSup>
                        <m:r>
                          <a:rPr lang="it-IT" b="0" i="1" smtClean="0">
                            <a:latin typeface="Cambria Math" panose="02040503050406030204" pitchFamily="18" charset="0"/>
                          </a:rPr>
                          <m:t>〉</m:t>
                        </m:r>
                      </m:e>
                    </m:rad>
                  </m:oMath>
                </a14:m>
                <a:r>
                  <a:rPr lang="en-US" dirty="0" smtClean="0"/>
                  <a:t>/</a:t>
                </a:r>
                <a:r>
                  <a:rPr lang="en-US" dirty="0" err="1" smtClean="0"/>
                  <a:t>mK</a:t>
                </a:r>
                <a:endParaRPr lang="en-US" dirty="0" smtClean="0"/>
              </a:p>
            </p:txBody>
          </p:sp>
        </mc:Choice>
        <mc:Fallback xmlns="">
          <p:sp>
            <p:nvSpPr>
              <p:cNvPr id="7" name="CasellaDiTesto 6"/>
              <p:cNvSpPr txBox="1">
                <a:spLocks noRot="1" noChangeAspect="1" noMove="1" noResize="1" noEditPoints="1" noAdjustHandles="1" noChangeArrowheads="1" noChangeShapeType="1" noTextEdit="1"/>
              </p:cNvSpPr>
              <p:nvPr/>
            </p:nvSpPr>
            <p:spPr>
              <a:xfrm rot="16200000">
                <a:off x="6295762" y="4120209"/>
                <a:ext cx="990079" cy="335413"/>
              </a:xfrm>
              <a:prstGeom prst="rect">
                <a:avLst/>
              </a:prstGeom>
              <a:blipFill>
                <a:blip r:embed="rId5"/>
                <a:stretch>
                  <a:fillRect l="-1754" t="-13939" r="-40351"/>
                </a:stretch>
              </a:blipFill>
              <a:ln>
                <a:solidFill>
                  <a:schemeClr val="accent1">
                    <a:lumMod val="20000"/>
                    <a:lumOff val="8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p:cNvSpPr txBox="1"/>
              <p:nvPr/>
            </p:nvSpPr>
            <p:spPr>
              <a:xfrm>
                <a:off x="9410664" y="6010928"/>
                <a:ext cx="504882" cy="276999"/>
              </a:xfrm>
              <a:prstGeom prst="rect">
                <a:avLst/>
              </a:prstGeom>
              <a:noFill/>
              <a:ln>
                <a:solidFill>
                  <a:schemeClr val="accent1">
                    <a:lumMod val="20000"/>
                    <a:lumOff val="80000"/>
                  </a:schemeClr>
                </a:solidFill>
              </a:ln>
            </p:spPr>
            <p:txBody>
              <a:bodyPr wrap="none" lIns="0" tIns="0" rIns="0" bIns="0" rtlCol="0" anchor="ctr" anchorCtr="1">
                <a:spAutoFit/>
              </a:bodyPr>
              <a:lstStyle/>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𝐿</m:t>
                        </m:r>
                      </m:e>
                      <m:sub>
                        <m:r>
                          <a:rPr lang="en-US" i="1" dirty="0" smtClean="0">
                            <a:latin typeface="Cambria Math" panose="02040503050406030204" pitchFamily="18" charset="0"/>
                          </a:rPr>
                          <m:t>0</m:t>
                        </m:r>
                      </m:sub>
                    </m:sSub>
                  </m:oMath>
                </a14:m>
                <a:r>
                  <a:rPr lang="en-US" dirty="0" smtClean="0"/>
                  <a:t>/m</a:t>
                </a:r>
              </a:p>
            </p:txBody>
          </p:sp>
        </mc:Choice>
        <mc:Fallback xmlns="">
          <p:sp>
            <p:nvSpPr>
              <p:cNvPr id="8" name="CasellaDiTesto 7"/>
              <p:cNvSpPr txBox="1">
                <a:spLocks noRot="1" noChangeAspect="1" noMove="1" noResize="1" noEditPoints="1" noAdjustHandles="1" noChangeArrowheads="1" noChangeShapeType="1" noTextEdit="1"/>
              </p:cNvSpPr>
              <p:nvPr/>
            </p:nvSpPr>
            <p:spPr>
              <a:xfrm>
                <a:off x="9410664" y="6010928"/>
                <a:ext cx="504882" cy="276999"/>
              </a:xfrm>
              <a:prstGeom prst="rect">
                <a:avLst/>
              </a:prstGeom>
              <a:blipFill>
                <a:blip r:embed="rId6"/>
                <a:stretch>
                  <a:fillRect l="-14118" t="-25532" r="-25882" b="-48936"/>
                </a:stretch>
              </a:blipFill>
              <a:ln>
                <a:solidFill>
                  <a:schemeClr val="accent1">
                    <a:lumMod val="20000"/>
                    <a:lumOff val="8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42593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Temporal fluctuations in antenna temperature</a:t>
            </a:r>
            <a:endParaRPr lang="en-US" b="1" dirty="0"/>
          </a:p>
        </p:txBody>
      </p:sp>
      <p:sp>
        <p:nvSpPr>
          <p:cNvPr id="3" name="Segnaposto contenuto 2"/>
          <p:cNvSpPr>
            <a:spLocks noGrp="1"/>
          </p:cNvSpPr>
          <p:nvPr>
            <p:ph idx="1"/>
          </p:nvPr>
        </p:nvSpPr>
        <p:spPr>
          <a:xfrm>
            <a:off x="441784" y="1247665"/>
            <a:ext cx="11197244" cy="4917639"/>
          </a:xfrm>
        </p:spPr>
        <p:txBody>
          <a:bodyPr>
            <a:normAutofit/>
          </a:bodyPr>
          <a:lstStyle/>
          <a:p>
            <a:pPr marL="0" indent="0">
              <a:lnSpc>
                <a:spcPct val="120000"/>
              </a:lnSpc>
              <a:buNone/>
            </a:pPr>
            <a:endParaRPr lang="en-US" dirty="0"/>
          </a:p>
          <a:p>
            <a:pPr marL="0" indent="0">
              <a:buNone/>
            </a:pPr>
            <a:r>
              <a:rPr lang="en-US" dirty="0" smtClean="0"/>
              <a:t> </a:t>
            </a:r>
          </a:p>
        </p:txBody>
      </p:sp>
      <mc:AlternateContent xmlns:mc="http://schemas.openxmlformats.org/markup-compatibility/2006" xmlns:a14="http://schemas.microsoft.com/office/drawing/2010/main">
        <mc:Choice Requires="a14">
          <p:sp>
            <p:nvSpPr>
              <p:cNvPr id="4" name="Segnaposto contenuto 2"/>
              <p:cNvSpPr txBox="1">
                <a:spLocks/>
              </p:cNvSpPr>
              <p:nvPr/>
            </p:nvSpPr>
            <p:spPr>
              <a:xfrm>
                <a:off x="594184" y="1247665"/>
                <a:ext cx="11116852" cy="4845631"/>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buNone/>
                </a:pPr>
                <a:r>
                  <a:rPr lang="en-US" dirty="0" smtClean="0">
                    <a:latin typeface="Cambria Math" panose="02040503050406030204" pitchFamily="18" charset="0"/>
                  </a:rPr>
                  <a:t>Now, we have to take into account the atmospheric dynamic. The structures that are shown previously are not fixed in time. The wind blows these structures along the telescope line of sight. </a:t>
                </a:r>
              </a:p>
              <a:p>
                <a:pPr marL="0" indent="0">
                  <a:buNone/>
                </a:pPr>
                <a14:m>
                  <m:oMathPara xmlns:m="http://schemas.openxmlformats.org/officeDocument/2006/math">
                    <m:oMathParaPr>
                      <m:jc m:val="centerGroup"/>
                    </m:oMathParaPr>
                    <m:oMath xmlns:m="http://schemas.openxmlformats.org/officeDocument/2006/math">
                      <m:sSub>
                        <m:sSubPr>
                          <m:ctrlPr>
                            <a:rPr lang="it-IT" sz="2000" i="1">
                              <a:latin typeface="Cambria Math" panose="02040503050406030204" pitchFamily="18" charset="0"/>
                            </a:rPr>
                          </m:ctrlPr>
                        </m:sSubPr>
                        <m:e>
                          <m:r>
                            <a:rPr lang="it-IT" sz="2000" i="1">
                              <a:latin typeface="Cambria Math" panose="02040503050406030204" pitchFamily="18" charset="0"/>
                            </a:rPr>
                            <m:t>𝑇</m:t>
                          </m:r>
                        </m:e>
                        <m:sub>
                          <m:r>
                            <a:rPr lang="it-IT" sz="2000" i="1">
                              <a:latin typeface="Cambria Math" panose="02040503050406030204" pitchFamily="18" charset="0"/>
                            </a:rPr>
                            <m:t>𝐴</m:t>
                          </m:r>
                        </m:sub>
                      </m:sSub>
                      <m:d>
                        <m:dPr>
                          <m:ctrlPr>
                            <a:rPr lang="it-IT" sz="2000" i="1">
                              <a:latin typeface="Cambria Math" panose="02040503050406030204" pitchFamily="18" charset="0"/>
                            </a:rPr>
                          </m:ctrlPr>
                        </m:dPr>
                        <m:e>
                          <m:r>
                            <a:rPr lang="it-IT" sz="2000" i="1">
                              <a:latin typeface="Cambria Math" panose="02040503050406030204" pitchFamily="18" charset="0"/>
                            </a:rPr>
                            <m:t>𝑡</m:t>
                          </m:r>
                        </m:e>
                      </m:d>
                      <m:r>
                        <a:rPr lang="it-IT" sz="2000" i="1">
                          <a:latin typeface="Cambria Math" panose="02040503050406030204" pitchFamily="18" charset="0"/>
                        </a:rPr>
                        <m:t>=</m:t>
                      </m:r>
                      <m:f>
                        <m:fPr>
                          <m:ctrlPr>
                            <a:rPr lang="it-IT" sz="2000" i="1">
                              <a:latin typeface="Cambria Math" panose="02040503050406030204" pitchFamily="18" charset="0"/>
                            </a:rPr>
                          </m:ctrlPr>
                        </m:fPr>
                        <m:num>
                          <m:r>
                            <a:rPr lang="it-IT" sz="2000" i="1">
                              <a:latin typeface="Cambria Math" panose="02040503050406030204" pitchFamily="18" charset="0"/>
                            </a:rPr>
                            <m:t>1</m:t>
                          </m:r>
                        </m:num>
                        <m:den>
                          <m:sSup>
                            <m:sSupPr>
                              <m:ctrlPr>
                                <a:rPr lang="it-IT" sz="2000" i="1">
                                  <a:latin typeface="Cambria Math" panose="02040503050406030204" pitchFamily="18" charset="0"/>
                                </a:rPr>
                              </m:ctrlPr>
                            </m:sSupPr>
                            <m:e>
                              <m:r>
                                <a:rPr lang="it-IT" sz="2000" i="1">
                                  <a:latin typeface="Cambria Math" panose="02040503050406030204" pitchFamily="18" charset="0"/>
                                </a:rPr>
                                <m:t>𝜆</m:t>
                              </m:r>
                            </m:e>
                            <m:sup>
                              <m:r>
                                <a:rPr lang="it-IT" sz="2000" i="1">
                                  <a:latin typeface="Cambria Math" panose="02040503050406030204" pitchFamily="18" charset="0"/>
                                </a:rPr>
                                <m:t>2</m:t>
                              </m:r>
                            </m:sup>
                          </m:sSup>
                        </m:den>
                      </m:f>
                      <m:nary>
                        <m:naryPr>
                          <m:ctrlPr>
                            <a:rPr lang="it-IT" sz="2000" i="1">
                              <a:latin typeface="Cambria Math" panose="02040503050406030204" pitchFamily="18" charset="0"/>
                            </a:rPr>
                          </m:ctrlPr>
                        </m:naryPr>
                        <m:sub>
                          <m:sSub>
                            <m:sSubPr>
                              <m:ctrlPr>
                                <a:rPr lang="it-IT" sz="2000" i="1">
                                  <a:latin typeface="Cambria Math" panose="02040503050406030204" pitchFamily="18" charset="0"/>
                                </a:rPr>
                              </m:ctrlPr>
                            </m:sSubPr>
                            <m:e>
                              <m:r>
                                <a:rPr lang="it-IT" sz="2000" i="1">
                                  <a:latin typeface="Cambria Math" panose="02040503050406030204" pitchFamily="18" charset="0"/>
                                </a:rPr>
                                <m:t>𝑧</m:t>
                              </m:r>
                            </m:e>
                            <m:sub>
                              <m:r>
                                <a:rPr lang="it-IT" sz="2000" i="1">
                                  <a:latin typeface="Cambria Math" panose="02040503050406030204" pitchFamily="18" charset="0"/>
                                </a:rPr>
                                <m:t>1</m:t>
                              </m:r>
                            </m:sub>
                          </m:sSub>
                        </m:sub>
                        <m:sup>
                          <m:sSub>
                            <m:sSubPr>
                              <m:ctrlPr>
                                <a:rPr lang="it-IT" sz="2000" i="1">
                                  <a:latin typeface="Cambria Math" panose="02040503050406030204" pitchFamily="18" charset="0"/>
                                </a:rPr>
                              </m:ctrlPr>
                            </m:sSubPr>
                            <m:e>
                              <m:r>
                                <a:rPr lang="it-IT" sz="2000" i="1">
                                  <a:latin typeface="Cambria Math" panose="02040503050406030204" pitchFamily="18" charset="0"/>
                                </a:rPr>
                                <m:t>𝑧</m:t>
                              </m:r>
                            </m:e>
                            <m:sub>
                              <m:r>
                                <a:rPr lang="it-IT" sz="2000" i="1">
                                  <a:latin typeface="Cambria Math" panose="02040503050406030204" pitchFamily="18" charset="0"/>
                                </a:rPr>
                                <m:t>𝑢</m:t>
                              </m:r>
                            </m:sub>
                          </m:sSub>
                        </m:sup>
                        <m:e>
                          <m:nary>
                            <m:naryPr>
                              <m:chr m:val="∬"/>
                              <m:ctrlPr>
                                <a:rPr lang="it-IT" sz="2000" i="1">
                                  <a:latin typeface="Cambria Math" panose="02040503050406030204" pitchFamily="18" charset="0"/>
                                </a:rPr>
                              </m:ctrlPr>
                            </m:naryPr>
                            <m:sub>
                              <m:r>
                                <a:rPr lang="it-IT" sz="2000" i="1">
                                  <a:latin typeface="Cambria Math" panose="02040503050406030204" pitchFamily="18" charset="0"/>
                                </a:rPr>
                                <m:t>−∞</m:t>
                              </m:r>
                            </m:sub>
                            <m:sup>
                              <m:r>
                                <a:rPr lang="it-IT" sz="2000" i="1">
                                  <a:latin typeface="Cambria Math" panose="02040503050406030204" pitchFamily="18" charset="0"/>
                                </a:rPr>
                                <m:t>+∞</m:t>
                              </m:r>
                            </m:sup>
                            <m:e>
                              <m:r>
                                <a:rPr lang="it-IT" sz="2000" i="1">
                                  <a:latin typeface="Cambria Math" panose="02040503050406030204" pitchFamily="18" charset="0"/>
                                </a:rPr>
                                <m:t>𝛼</m:t>
                              </m:r>
                              <m:d>
                                <m:dPr>
                                  <m:ctrlPr>
                                    <a:rPr lang="it-IT" sz="2000" i="1">
                                      <a:latin typeface="Cambria Math" panose="02040503050406030204" pitchFamily="18" charset="0"/>
                                    </a:rPr>
                                  </m:ctrlPr>
                                </m:dPr>
                                <m:e>
                                  <m:r>
                                    <a:rPr lang="it-IT" sz="2000" i="1">
                                      <a:latin typeface="Cambria Math" panose="02040503050406030204" pitchFamily="18" charset="0"/>
                                    </a:rPr>
                                    <m:t>𝑥</m:t>
                                  </m:r>
                                  <m:r>
                                    <a:rPr lang="it-IT" sz="2000" i="1">
                                      <a:latin typeface="Cambria Math" panose="02040503050406030204" pitchFamily="18" charset="0"/>
                                    </a:rPr>
                                    <m:t>,</m:t>
                                  </m:r>
                                  <m:r>
                                    <a:rPr lang="it-IT" sz="2000" i="1">
                                      <a:latin typeface="Cambria Math" panose="02040503050406030204" pitchFamily="18" charset="0"/>
                                    </a:rPr>
                                    <m:t>𝑦</m:t>
                                  </m:r>
                                  <m:r>
                                    <a:rPr lang="it-IT" sz="2000" i="1">
                                      <a:latin typeface="Cambria Math" panose="02040503050406030204" pitchFamily="18" charset="0"/>
                                    </a:rPr>
                                    <m:t>,</m:t>
                                  </m:r>
                                  <m:r>
                                    <a:rPr lang="it-IT" sz="2000" i="1">
                                      <a:latin typeface="Cambria Math" panose="02040503050406030204" pitchFamily="18" charset="0"/>
                                    </a:rPr>
                                    <m:t>𝑧</m:t>
                                  </m:r>
                                </m:e>
                              </m:d>
                              <m:sSub>
                                <m:sSubPr>
                                  <m:ctrlPr>
                                    <a:rPr lang="it-IT" sz="2000" i="1">
                                      <a:latin typeface="Cambria Math" panose="02040503050406030204" pitchFamily="18" charset="0"/>
                                    </a:rPr>
                                  </m:ctrlPr>
                                </m:sSubPr>
                                <m:e>
                                  <m:r>
                                    <a:rPr lang="it-IT" sz="2000" i="1">
                                      <a:latin typeface="Cambria Math" panose="02040503050406030204" pitchFamily="18" charset="0"/>
                                    </a:rPr>
                                    <m:t>𝑇</m:t>
                                  </m:r>
                                </m:e>
                                <m:sub>
                                  <m:r>
                                    <a:rPr lang="it-IT" sz="2000" i="1">
                                      <a:latin typeface="Cambria Math" panose="02040503050406030204" pitchFamily="18" charset="0"/>
                                    </a:rPr>
                                    <m:t>𝑝</m:t>
                                  </m:r>
                                </m:sub>
                              </m:sSub>
                              <m:d>
                                <m:dPr>
                                  <m:ctrlPr>
                                    <a:rPr lang="it-IT" sz="2000" i="1">
                                      <a:latin typeface="Cambria Math" panose="02040503050406030204" pitchFamily="18" charset="0"/>
                                    </a:rPr>
                                  </m:ctrlPr>
                                </m:dPr>
                                <m:e>
                                  <m:r>
                                    <a:rPr lang="it-IT" sz="2000" i="1">
                                      <a:latin typeface="Cambria Math" panose="02040503050406030204" pitchFamily="18" charset="0"/>
                                    </a:rPr>
                                    <m:t>𝑧</m:t>
                                  </m:r>
                                </m:e>
                              </m:d>
                              <m:sSub>
                                <m:sSubPr>
                                  <m:ctrlPr>
                                    <a:rPr lang="it-IT" sz="2000" i="1">
                                      <a:latin typeface="Cambria Math" panose="02040503050406030204" pitchFamily="18" charset="0"/>
                                    </a:rPr>
                                  </m:ctrlPr>
                                </m:sSubPr>
                                <m:e>
                                  <m:r>
                                    <a:rPr lang="it-IT" sz="2000" i="1">
                                      <a:latin typeface="Cambria Math" panose="02040503050406030204" pitchFamily="18" charset="0"/>
                                    </a:rPr>
                                    <m:t>𝐴</m:t>
                                  </m:r>
                                </m:e>
                                <m:sub>
                                  <m:r>
                                    <a:rPr lang="it-IT" sz="2000" i="1">
                                      <a:latin typeface="Cambria Math" panose="02040503050406030204" pitchFamily="18" charset="0"/>
                                    </a:rPr>
                                    <m:t>𝑖</m:t>
                                  </m:r>
                                </m:sub>
                              </m:sSub>
                              <m:d>
                                <m:dPr>
                                  <m:ctrlPr>
                                    <a:rPr lang="it-IT" sz="2000" i="1">
                                      <a:latin typeface="Cambria Math" panose="02040503050406030204" pitchFamily="18" charset="0"/>
                                    </a:rPr>
                                  </m:ctrlPr>
                                </m:dPr>
                                <m:e>
                                  <m:r>
                                    <a:rPr lang="it-IT" sz="2000" i="1">
                                      <a:latin typeface="Cambria Math" panose="02040503050406030204" pitchFamily="18" charset="0"/>
                                    </a:rPr>
                                    <m:t>𝑥</m:t>
                                  </m:r>
                                  <m:r>
                                    <a:rPr lang="it-IT" sz="2000" i="1">
                                      <a:latin typeface="Cambria Math" panose="02040503050406030204" pitchFamily="18" charset="0"/>
                                    </a:rPr>
                                    <m:t>−</m:t>
                                  </m:r>
                                  <m:r>
                                    <a:rPr lang="it-IT" sz="2000" i="1">
                                      <a:latin typeface="Cambria Math" panose="02040503050406030204" pitchFamily="18" charset="0"/>
                                    </a:rPr>
                                    <m:t>𝑣𝑡</m:t>
                                  </m:r>
                                  <m:r>
                                    <a:rPr lang="it-IT" sz="2000" i="1">
                                      <a:latin typeface="Cambria Math" panose="02040503050406030204" pitchFamily="18" charset="0"/>
                                    </a:rPr>
                                    <m:t>, </m:t>
                                  </m:r>
                                  <m:r>
                                    <a:rPr lang="it-IT" sz="2000" i="1">
                                      <a:latin typeface="Cambria Math" panose="02040503050406030204" pitchFamily="18" charset="0"/>
                                    </a:rPr>
                                    <m:t>𝑦</m:t>
                                  </m:r>
                                  <m:r>
                                    <a:rPr lang="it-IT" sz="2000" i="1">
                                      <a:latin typeface="Cambria Math" panose="02040503050406030204" pitchFamily="18" charset="0"/>
                                    </a:rPr>
                                    <m:t> ,</m:t>
                                  </m:r>
                                  <m:r>
                                    <a:rPr lang="it-IT" sz="2000" i="1">
                                      <a:latin typeface="Cambria Math" panose="02040503050406030204" pitchFamily="18" charset="0"/>
                                    </a:rPr>
                                    <m:t>𝑧</m:t>
                                  </m:r>
                                </m:e>
                              </m:d>
                            </m:e>
                          </m:nary>
                        </m:e>
                      </m:nary>
                      <m:f>
                        <m:fPr>
                          <m:ctrlPr>
                            <a:rPr lang="it-IT" sz="2000" i="1">
                              <a:latin typeface="Cambria Math" panose="02040503050406030204" pitchFamily="18" charset="0"/>
                            </a:rPr>
                          </m:ctrlPr>
                        </m:fPr>
                        <m:num>
                          <m:r>
                            <a:rPr lang="it-IT" sz="2000" i="1">
                              <a:latin typeface="Cambria Math" panose="02040503050406030204" pitchFamily="18" charset="0"/>
                            </a:rPr>
                            <m:t>𝑑𝑥</m:t>
                          </m:r>
                          <m:r>
                            <a:rPr lang="it-IT" sz="2000" i="1">
                              <a:latin typeface="Cambria Math" panose="02040503050406030204" pitchFamily="18" charset="0"/>
                            </a:rPr>
                            <m:t> </m:t>
                          </m:r>
                          <m:r>
                            <a:rPr lang="it-IT" sz="2000" i="1">
                              <a:latin typeface="Cambria Math" panose="02040503050406030204" pitchFamily="18" charset="0"/>
                            </a:rPr>
                            <m:t>𝑑𝑦</m:t>
                          </m:r>
                          <m:r>
                            <a:rPr lang="it-IT" sz="2000" i="1">
                              <a:latin typeface="Cambria Math" panose="02040503050406030204" pitchFamily="18" charset="0"/>
                            </a:rPr>
                            <m:t> </m:t>
                          </m:r>
                          <m:r>
                            <a:rPr lang="it-IT" sz="2000" i="1">
                              <a:latin typeface="Cambria Math" panose="02040503050406030204" pitchFamily="18" charset="0"/>
                            </a:rPr>
                            <m:t>𝑑𝑧</m:t>
                          </m:r>
                        </m:num>
                        <m:den>
                          <m:sSup>
                            <m:sSupPr>
                              <m:ctrlPr>
                                <a:rPr lang="it-IT" sz="2000" i="1">
                                  <a:latin typeface="Cambria Math" panose="02040503050406030204" pitchFamily="18" charset="0"/>
                                </a:rPr>
                              </m:ctrlPr>
                            </m:sSupPr>
                            <m:e>
                              <m:r>
                                <a:rPr lang="it-IT" sz="2000" i="1">
                                  <a:latin typeface="Cambria Math" panose="02040503050406030204" pitchFamily="18" charset="0"/>
                                </a:rPr>
                                <m:t>𝑧</m:t>
                              </m:r>
                            </m:e>
                            <m:sup>
                              <m:r>
                                <a:rPr lang="it-IT" sz="2000" i="1">
                                  <a:latin typeface="Cambria Math" panose="02040503050406030204" pitchFamily="18" charset="0"/>
                                </a:rPr>
                                <m:t>2</m:t>
                              </m:r>
                            </m:sup>
                          </m:sSup>
                        </m:den>
                      </m:f>
                    </m:oMath>
                  </m:oMathPara>
                </a14:m>
                <a:endParaRPr lang="en-US" sz="2000" dirty="0" smtClean="0">
                  <a:latin typeface="Cambria Math" panose="02040503050406030204" pitchFamily="18" charset="0"/>
                </a:endParaRPr>
              </a:p>
              <a:p>
                <a:pPr marL="0" indent="0">
                  <a:lnSpc>
                    <a:spcPct val="110000"/>
                  </a:lnSpc>
                  <a:buNone/>
                </a:pPr>
                <a:r>
                  <a:rPr lang="en-US" b="0" dirty="0" smtClean="0">
                    <a:latin typeface="Cambria Math" panose="02040503050406030204" pitchFamily="18" charset="0"/>
                  </a:rPr>
                  <a:t>In order to figure out how these moving structures affect the time-stream data, firstly we can write the correlation function as a function of time:</a:t>
                </a:r>
                <a:r>
                  <a:rPr lang="it-IT" b="0" i="1" dirty="0" smtClean="0">
                    <a:latin typeface="Cambria Math" panose="02040503050406030204" pitchFamily="18" charset="0"/>
                  </a:rPr>
                  <a:t/>
                </a:r>
                <a:br>
                  <a:rPr lang="it-IT" b="0" i="1"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begChr m:val="〈"/>
                          <m:endChr m:val="〉"/>
                          <m:ctrlPr>
                            <a:rPr lang="it-IT" sz="2000" b="0" i="1" smtClean="0">
                              <a:latin typeface="Cambria Math" panose="02040503050406030204" pitchFamily="18" charset="0"/>
                            </a:rPr>
                          </m:ctrlPr>
                        </m:dP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𝐴</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e>
                          </m:d>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𝑇</m:t>
                              </m:r>
                            </m:e>
                            <m:sub>
                              <m:r>
                                <a:rPr lang="it-IT" sz="2000" b="0" i="1" smtClean="0">
                                  <a:latin typeface="Cambria Math" panose="02040503050406030204" pitchFamily="18" charset="0"/>
                                </a:rPr>
                                <m:t>𝐴</m:t>
                              </m:r>
                            </m:sub>
                          </m:sSub>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𝑡</m:t>
                              </m:r>
                              <m:r>
                                <a:rPr lang="it-IT" sz="2000" b="0" i="1" smtClean="0">
                                  <a:latin typeface="Cambria Math" panose="02040503050406030204" pitchFamily="18" charset="0"/>
                                </a:rPr>
                                <m:t>+</m:t>
                              </m:r>
                              <m:r>
                                <a:rPr lang="it-IT" sz="2000" b="0" i="1" smtClean="0">
                                  <a:latin typeface="Cambria Math" panose="02040503050406030204" pitchFamily="18" charset="0"/>
                                </a:rPr>
                                <m:t>𝜏</m:t>
                              </m:r>
                            </m:e>
                          </m:d>
                        </m:e>
                      </m:d>
                      <m:r>
                        <a:rPr lang="it-IT" sz="2000" b="0" i="1" smtClean="0">
                          <a:latin typeface="Cambria Math" panose="02040503050406030204" pitchFamily="18" charset="0"/>
                        </a:rPr>
                        <m:t>=</m:t>
                      </m:r>
                      <m:f>
                        <m:fPr>
                          <m:ctrlPr>
                            <a:rPr lang="it-IT" sz="2000" i="1">
                              <a:latin typeface="Cambria Math" panose="02040503050406030204" pitchFamily="18" charset="0"/>
                            </a:rPr>
                          </m:ctrlPr>
                        </m:fPr>
                        <m:num>
                          <m:sSubSup>
                            <m:sSubSupPr>
                              <m:ctrlPr>
                                <a:rPr lang="it-IT" sz="2000" i="1">
                                  <a:latin typeface="Cambria Math" panose="02040503050406030204" pitchFamily="18" charset="0"/>
                                </a:rPr>
                              </m:ctrlPr>
                            </m:sSubSupPr>
                            <m:e>
                              <m:r>
                                <a:rPr lang="it-IT" sz="2000" i="1">
                                  <a:latin typeface="Cambria Math" panose="02040503050406030204" pitchFamily="18" charset="0"/>
                                </a:rPr>
                                <m:t>𝐿</m:t>
                              </m:r>
                            </m:e>
                            <m:sub>
                              <m:r>
                                <a:rPr lang="it-IT" sz="2000" i="1">
                                  <a:latin typeface="Cambria Math" panose="02040503050406030204" pitchFamily="18" charset="0"/>
                                </a:rPr>
                                <m:t>0</m:t>
                              </m:r>
                            </m:sub>
                            <m:sup>
                              <m:r>
                                <a:rPr lang="it-IT" sz="2000" i="1">
                                  <a:latin typeface="Cambria Math" panose="02040503050406030204" pitchFamily="18" charset="0"/>
                                </a:rPr>
                                <m:t>2/3</m:t>
                              </m:r>
                            </m:sup>
                          </m:sSubSup>
                        </m:num>
                        <m:den>
                          <m:r>
                            <a:rPr lang="it-IT" sz="2000" i="1">
                              <a:latin typeface="Cambria Math" panose="02040503050406030204" pitchFamily="18" charset="0"/>
                            </a:rPr>
                            <m:t>2</m:t>
                          </m:r>
                          <m:r>
                            <a:rPr lang="it-IT" sz="2000" i="1">
                              <a:latin typeface="Cambria Math" panose="02040503050406030204" pitchFamily="18" charset="0"/>
                            </a:rPr>
                            <m:t>𝜋</m:t>
                          </m:r>
                        </m:den>
                      </m:f>
                      <m:nary>
                        <m:naryPr>
                          <m:ctrlPr>
                            <a:rPr lang="it-IT" sz="2000" i="1">
                              <a:latin typeface="Cambria Math" panose="02040503050406030204" pitchFamily="18" charset="0"/>
                            </a:rPr>
                          </m:ctrlPr>
                        </m:naryPr>
                        <m:sub>
                          <m:sSub>
                            <m:sSubPr>
                              <m:ctrlPr>
                                <a:rPr lang="it-IT" sz="2000" b="0" i="1" smtClean="0">
                                  <a:latin typeface="Cambria Math" panose="02040503050406030204" pitchFamily="18" charset="0"/>
                                </a:rPr>
                              </m:ctrlPr>
                            </m:sSubPr>
                            <m:e>
                              <m:r>
                                <a:rPr lang="it-IT" sz="2000" i="1">
                                  <a:latin typeface="Cambria Math" panose="02040503050406030204" pitchFamily="18" charset="0"/>
                                </a:rPr>
                                <m:t>𝑧</m:t>
                              </m:r>
                            </m:e>
                            <m:sub>
                              <m:r>
                                <a:rPr lang="it-IT" sz="2000" b="0" i="1" smtClean="0">
                                  <a:latin typeface="Cambria Math" panose="02040503050406030204" pitchFamily="18" charset="0"/>
                                </a:rPr>
                                <m:t>1</m:t>
                              </m:r>
                            </m:sub>
                          </m:sSub>
                        </m:sub>
                        <m:sup>
                          <m:sSub>
                            <m:sSubPr>
                              <m:ctrlPr>
                                <a:rPr lang="it-IT" sz="2000" b="0" i="1" smtClean="0">
                                  <a:latin typeface="Cambria Math" panose="02040503050406030204" pitchFamily="18" charset="0"/>
                                </a:rPr>
                              </m:ctrlPr>
                            </m:sSubPr>
                            <m:e>
                              <m:r>
                                <a:rPr lang="it-IT" sz="2000" i="1">
                                  <a:latin typeface="Cambria Math" panose="02040503050406030204" pitchFamily="18" charset="0"/>
                                </a:rPr>
                                <m:t>𝑧</m:t>
                              </m:r>
                            </m:e>
                            <m:sub>
                              <m:r>
                                <a:rPr lang="it-IT" sz="2000" b="0" i="1" smtClean="0">
                                  <a:latin typeface="Cambria Math" panose="02040503050406030204" pitchFamily="18" charset="0"/>
                                </a:rPr>
                                <m:t>𝑢</m:t>
                              </m:r>
                            </m:sub>
                          </m:sSub>
                        </m:sup>
                        <m:e>
                          <m:f>
                            <m:fPr>
                              <m:ctrlPr>
                                <a:rPr lang="it-IT" sz="2000" i="1">
                                  <a:latin typeface="Cambria Math" panose="02040503050406030204" pitchFamily="18" charset="0"/>
                                </a:rPr>
                              </m:ctrlPr>
                            </m:fPr>
                            <m:num>
                              <m:r>
                                <a:rPr lang="it-IT" sz="2000" i="1">
                                  <a:latin typeface="Cambria Math" panose="02040503050406030204" pitchFamily="18" charset="0"/>
                                </a:rPr>
                                <m:t>𝑑𝑍</m:t>
                              </m:r>
                            </m:num>
                            <m:den>
                              <m:sSup>
                                <m:sSupPr>
                                  <m:ctrlPr>
                                    <a:rPr lang="it-IT" sz="2000" i="1">
                                      <a:latin typeface="Cambria Math" panose="02040503050406030204" pitchFamily="18" charset="0"/>
                                    </a:rPr>
                                  </m:ctrlPr>
                                </m:sSupPr>
                                <m:e>
                                  <m:r>
                                    <a:rPr lang="it-IT" sz="2000" i="1">
                                      <a:latin typeface="Cambria Math" panose="02040503050406030204" pitchFamily="18" charset="0"/>
                                    </a:rPr>
                                    <m:t>𝑤</m:t>
                                  </m:r>
                                </m:e>
                                <m:sup>
                                  <m:r>
                                    <a:rPr lang="it-IT" sz="2000" i="1">
                                      <a:latin typeface="Cambria Math" panose="02040503050406030204" pitchFamily="18" charset="0"/>
                                    </a:rPr>
                                    <m:t>2</m:t>
                                  </m:r>
                                </m:sup>
                              </m:sSup>
                              <m:r>
                                <a:rPr lang="it-IT" sz="2000" i="1">
                                  <a:latin typeface="Cambria Math" panose="02040503050406030204" pitchFamily="18" charset="0"/>
                                </a:rPr>
                                <m:t>(</m:t>
                              </m:r>
                              <m:r>
                                <a:rPr lang="it-IT" sz="2000" i="1">
                                  <a:latin typeface="Cambria Math" panose="02040503050406030204" pitchFamily="18" charset="0"/>
                                </a:rPr>
                                <m:t>𝑍</m:t>
                              </m:r>
                              <m:r>
                                <a:rPr lang="it-IT" sz="2000" i="1">
                                  <a:latin typeface="Cambria Math" panose="02040503050406030204" pitchFamily="18" charset="0"/>
                                </a:rPr>
                                <m:t>)</m:t>
                              </m:r>
                            </m:den>
                          </m:f>
                          <m:r>
                            <a:rPr lang="it-IT" sz="2000" i="1">
                              <a:latin typeface="Cambria Math" panose="02040503050406030204" pitchFamily="18" charset="0"/>
                            </a:rPr>
                            <m:t> </m:t>
                          </m:r>
                          <m:sSubSup>
                            <m:sSubSupPr>
                              <m:ctrlPr>
                                <a:rPr lang="it-IT" sz="2000" i="1">
                                  <a:latin typeface="Cambria Math" panose="02040503050406030204" pitchFamily="18" charset="0"/>
                                </a:rPr>
                              </m:ctrlPr>
                            </m:sSubSupPr>
                            <m:e>
                              <m:r>
                                <a:rPr lang="it-IT" sz="2000" i="1">
                                  <a:latin typeface="Cambria Math" panose="02040503050406030204" pitchFamily="18" charset="0"/>
                                </a:rPr>
                                <m:t>𝐶</m:t>
                              </m:r>
                            </m:e>
                            <m:sub>
                              <m:r>
                                <a:rPr lang="it-IT" sz="2000" i="1">
                                  <a:latin typeface="Cambria Math" panose="02040503050406030204" pitchFamily="18" charset="0"/>
                                </a:rPr>
                                <m:t>𝛼</m:t>
                              </m:r>
                            </m:sub>
                            <m:sup>
                              <m:r>
                                <a:rPr lang="it-IT" sz="2000" i="1">
                                  <a:latin typeface="Cambria Math" panose="02040503050406030204" pitchFamily="18" charset="0"/>
                                </a:rPr>
                                <m:t>2</m:t>
                              </m:r>
                            </m:sup>
                          </m:sSubSup>
                          <m:d>
                            <m:dPr>
                              <m:ctrlPr>
                                <a:rPr lang="it-IT" sz="2000" i="1">
                                  <a:latin typeface="Cambria Math" panose="02040503050406030204" pitchFamily="18" charset="0"/>
                                </a:rPr>
                              </m:ctrlPr>
                            </m:dPr>
                            <m:e>
                              <m:r>
                                <a:rPr lang="it-IT" sz="2000" i="1">
                                  <a:latin typeface="Cambria Math" panose="02040503050406030204" pitchFamily="18" charset="0"/>
                                </a:rPr>
                                <m:t>𝑍</m:t>
                              </m:r>
                            </m:e>
                          </m:d>
                          <m:sSubSup>
                            <m:sSubSupPr>
                              <m:ctrlPr>
                                <a:rPr lang="it-IT" sz="2000" i="1">
                                  <a:latin typeface="Cambria Math" panose="02040503050406030204" pitchFamily="18" charset="0"/>
                                </a:rPr>
                              </m:ctrlPr>
                            </m:sSubSupPr>
                            <m:e>
                              <m:r>
                                <a:rPr lang="it-IT" sz="2000" i="1">
                                  <a:latin typeface="Cambria Math" panose="02040503050406030204" pitchFamily="18" charset="0"/>
                                </a:rPr>
                                <m:t>𝑇</m:t>
                              </m:r>
                            </m:e>
                            <m:sub>
                              <m:r>
                                <a:rPr lang="it-IT" sz="2000" i="1">
                                  <a:latin typeface="Cambria Math" panose="02040503050406030204" pitchFamily="18" charset="0"/>
                                </a:rPr>
                                <m:t>𝑝</m:t>
                              </m:r>
                            </m:sub>
                            <m:sup>
                              <m:r>
                                <a:rPr lang="it-IT" sz="2000" i="1">
                                  <a:latin typeface="Cambria Math" panose="02040503050406030204" pitchFamily="18" charset="0"/>
                                </a:rPr>
                                <m:t>2</m:t>
                              </m:r>
                            </m:sup>
                          </m:sSubSup>
                          <m:d>
                            <m:dPr>
                              <m:ctrlPr>
                                <a:rPr lang="it-IT" sz="2000" i="1">
                                  <a:latin typeface="Cambria Math" panose="02040503050406030204" pitchFamily="18" charset="0"/>
                                </a:rPr>
                              </m:ctrlPr>
                            </m:dPr>
                            <m:e>
                              <m:r>
                                <a:rPr lang="it-IT" sz="2000" i="1">
                                  <a:latin typeface="Cambria Math" panose="02040503050406030204" pitchFamily="18" charset="0"/>
                                </a:rPr>
                                <m:t>𝑍</m:t>
                              </m:r>
                            </m:e>
                          </m:d>
                          <m:nary>
                            <m:naryPr>
                              <m:chr m:val="∭"/>
                              <m:ctrlPr>
                                <a:rPr lang="it-IT" sz="2000" i="1">
                                  <a:latin typeface="Cambria Math" panose="02040503050406030204" pitchFamily="18" charset="0"/>
                                </a:rPr>
                              </m:ctrlPr>
                            </m:naryPr>
                            <m:sub>
                              <m:r>
                                <m:rPr>
                                  <m:brk m:alnAt="23"/>
                                </m:rPr>
                                <a:rPr lang="it-IT" sz="2000" i="1">
                                  <a:latin typeface="Cambria Math" panose="02040503050406030204" pitchFamily="18" charset="0"/>
                                </a:rPr>
                                <m:t>−</m:t>
                              </m:r>
                              <m:r>
                                <a:rPr lang="it-IT" sz="2000" i="1">
                                  <a:latin typeface="Cambria Math" panose="02040503050406030204" pitchFamily="18" charset="0"/>
                                </a:rPr>
                                <m:t>∞</m:t>
                              </m:r>
                            </m:sub>
                            <m:sup>
                              <m:r>
                                <a:rPr lang="it-IT" sz="2000" i="1">
                                  <a:latin typeface="Cambria Math" panose="02040503050406030204" pitchFamily="18" charset="0"/>
                                </a:rPr>
                                <m:t>+∞</m:t>
                              </m:r>
                            </m:sup>
                            <m:e>
                              <m:sSub>
                                <m:sSubPr>
                                  <m:ctrlPr>
                                    <a:rPr lang="it-IT" sz="2000" i="1">
                                      <a:latin typeface="Cambria Math" panose="02040503050406030204" pitchFamily="18" charset="0"/>
                                    </a:rPr>
                                  </m:ctrlPr>
                                </m:sSubPr>
                                <m:e>
                                  <m:r>
                                    <a:rPr lang="it-IT" sz="2000" i="1">
                                      <a:latin typeface="Cambria Math" panose="02040503050406030204" pitchFamily="18" charset="0"/>
                                    </a:rPr>
                                    <m:t>𝑏</m:t>
                                  </m:r>
                                </m:e>
                                <m:sub>
                                  <m:r>
                                    <a:rPr lang="it-IT" sz="2000" i="1">
                                      <a:latin typeface="Cambria Math" panose="02040503050406030204" pitchFamily="18" charset="0"/>
                                    </a:rPr>
                                    <m:t>𝛼</m:t>
                                  </m:r>
                                </m:sub>
                              </m:sSub>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𝑦</m:t>
                                      </m:r>
                                    </m:sub>
                                  </m:sSub>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𝑧</m:t>
                                      </m:r>
                                    </m:sub>
                                  </m:sSub>
                                </m:e>
                              </m:d>
                            </m:e>
                          </m:nary>
                          <m:r>
                            <a:rPr lang="it-IT" sz="2000" b="0" i="1" smtClean="0">
                              <a:latin typeface="Cambria Math" panose="02040503050406030204" pitchFamily="18" charset="0"/>
                            </a:rPr>
                            <m:t>⋅</m:t>
                          </m:r>
                        </m:e>
                      </m:nary>
                    </m:oMath>
                    <m:oMath xmlns:m="http://schemas.openxmlformats.org/officeDocument/2006/math">
                      <m:r>
                        <a:rPr lang="it-IT" sz="2000" b="0" i="1" smtClean="0">
                          <a:latin typeface="Cambria Math" panose="02040503050406030204" pitchFamily="18" charset="0"/>
                        </a:rPr>
                        <m:t>                                      ⋅</m:t>
                      </m:r>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begChr m:val="["/>
                              <m:endChr m:val="]"/>
                              <m:ctrlPr>
                                <a:rPr lang="it-IT" sz="2000" i="1">
                                  <a:latin typeface="Cambria Math" panose="02040503050406030204" pitchFamily="18" charset="0"/>
                                </a:rPr>
                              </m:ctrlPr>
                            </m:dPr>
                            <m:e>
                              <m:r>
                                <a:rPr lang="it-IT" sz="2000" i="1">
                                  <a:latin typeface="Cambria Math" panose="02040503050406030204" pitchFamily="18" charset="0"/>
                                </a:rPr>
                                <m:t>−</m:t>
                              </m:r>
                              <m:f>
                                <m:fPr>
                                  <m:ctrlPr>
                                    <a:rPr lang="it-IT" sz="2000" i="1">
                                      <a:latin typeface="Cambria Math" panose="02040503050406030204" pitchFamily="18" charset="0"/>
                                    </a:rPr>
                                  </m:ctrlPr>
                                </m:fPr>
                                <m:num>
                                  <m:sSub>
                                    <m:sSubPr>
                                      <m:ctrlPr>
                                        <a:rPr lang="it-IT" sz="2000" i="1">
                                          <a:latin typeface="Cambria Math" panose="02040503050406030204" pitchFamily="18" charset="0"/>
                                        </a:rPr>
                                      </m:ctrlPr>
                                    </m:sSubPr>
                                    <m:e>
                                      <m:r>
                                        <a:rPr lang="it-IT" sz="2000" i="1">
                                          <a:latin typeface="Cambria Math" panose="02040503050406030204" pitchFamily="18" charset="0"/>
                                        </a:rPr>
                                        <m:t>(</m:t>
                                      </m:r>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m:t>
                                  </m:r>
                                  <m:r>
                                    <a:rPr lang="it-IT" sz="2000" i="1">
                                      <a:latin typeface="Cambria Math" panose="02040503050406030204" pitchFamily="18" charset="0"/>
                                    </a:rPr>
                                    <m:t>𝑣</m:t>
                                  </m:r>
                                  <m:sSup>
                                    <m:sSupPr>
                                      <m:ctrlPr>
                                        <a:rPr lang="it-IT" sz="2000" i="1">
                                          <a:latin typeface="Cambria Math" panose="02040503050406030204" pitchFamily="18" charset="0"/>
                                        </a:rPr>
                                      </m:ctrlPr>
                                    </m:sSupPr>
                                    <m:e>
                                      <m:r>
                                        <a:rPr lang="it-IT" sz="2000" i="1">
                                          <a:latin typeface="Cambria Math" panose="02040503050406030204" pitchFamily="18" charset="0"/>
                                        </a:rPr>
                                        <m:t>𝜏</m:t>
                                      </m:r>
                                      <m:r>
                                        <a:rPr lang="it-IT" sz="2000" i="1">
                                          <a:latin typeface="Cambria Math" panose="02040503050406030204" pitchFamily="18" charset="0"/>
                                        </a:rPr>
                                        <m:t>)</m:t>
                                      </m:r>
                                    </m:e>
                                    <m:sup>
                                      <m:r>
                                        <a:rPr lang="it-IT" sz="2000" i="1">
                                          <a:latin typeface="Cambria Math" panose="02040503050406030204" pitchFamily="18" charset="0"/>
                                        </a:rPr>
                                        <m:t>2</m:t>
                                      </m:r>
                                    </m:sup>
                                  </m:s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𝜉</m:t>
                                      </m:r>
                                    </m:e>
                                    <m:sub>
                                      <m:r>
                                        <a:rPr lang="it-IT" sz="2000" i="1">
                                          <a:latin typeface="Cambria Math" panose="02040503050406030204" pitchFamily="18" charset="0"/>
                                        </a:rPr>
                                        <m:t>𝑦</m:t>
                                      </m:r>
                                    </m:sub>
                                    <m:sup>
                                      <m:r>
                                        <a:rPr lang="it-IT" sz="2000" i="1">
                                          <a:latin typeface="Cambria Math" panose="02040503050406030204" pitchFamily="18" charset="0"/>
                                        </a:rPr>
                                        <m:t>2</m:t>
                                      </m:r>
                                    </m:sup>
                                  </m:sSubSup>
                                </m:num>
                                <m:den>
                                  <m:sSup>
                                    <m:sSupPr>
                                      <m:ctrlPr>
                                        <a:rPr lang="it-IT" sz="2000" i="1">
                                          <a:latin typeface="Cambria Math" panose="02040503050406030204" pitchFamily="18" charset="0"/>
                                        </a:rPr>
                                      </m:ctrlPr>
                                    </m:sSupPr>
                                    <m:e>
                                      <m:r>
                                        <a:rPr lang="it-IT" sz="2000" i="1">
                                          <a:latin typeface="Cambria Math" panose="02040503050406030204" pitchFamily="18" charset="0"/>
                                        </a:rPr>
                                        <m:t>𝑤</m:t>
                                      </m:r>
                                    </m:e>
                                    <m:sup>
                                      <m:r>
                                        <a:rPr lang="it-IT" sz="2000" i="1">
                                          <a:latin typeface="Cambria Math" panose="02040503050406030204" pitchFamily="18" charset="0"/>
                                        </a:rPr>
                                        <m:t>2</m:t>
                                      </m:r>
                                    </m:sup>
                                  </m:sSup>
                                  <m:r>
                                    <a:rPr lang="it-IT" sz="2000" i="1">
                                      <a:latin typeface="Cambria Math" panose="02040503050406030204" pitchFamily="18" charset="0"/>
                                    </a:rPr>
                                    <m:t>(</m:t>
                                  </m:r>
                                  <m:r>
                                    <a:rPr lang="it-IT" sz="2000" i="1">
                                      <a:latin typeface="Cambria Math" panose="02040503050406030204" pitchFamily="18" charset="0"/>
                                    </a:rPr>
                                    <m:t>𝑍</m:t>
                                  </m:r>
                                  <m:r>
                                    <a:rPr lang="it-IT" sz="2000" i="1">
                                      <a:latin typeface="Cambria Math" panose="02040503050406030204" pitchFamily="18" charset="0"/>
                                    </a:rPr>
                                    <m:t>)</m:t>
                                  </m:r>
                                </m:den>
                              </m:f>
                            </m:e>
                          </m:d>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 </m:t>
                          </m:r>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𝑦</m:t>
                              </m:r>
                            </m:sub>
                          </m:sSub>
                          <m:r>
                            <a:rPr lang="it-IT" sz="2000" i="1">
                              <a:latin typeface="Cambria Math" panose="02040503050406030204" pitchFamily="18" charset="0"/>
                            </a:rPr>
                            <m:t> </m:t>
                          </m:r>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𝑧</m:t>
                              </m:r>
                            </m:sub>
                          </m:sSub>
                        </m:e>
                      </m:func>
                    </m:oMath>
                  </m:oMathPara>
                </a14:m>
                <a:endParaRPr lang="it-IT" sz="2000" i="1" dirty="0" smtClean="0">
                  <a:latin typeface="Cambria Math" panose="02040503050406030204" pitchFamily="18" charset="0"/>
                </a:endParaRPr>
              </a:p>
              <a:p>
                <a:pPr marL="0" indent="0">
                  <a:buNone/>
                </a:pPr>
                <a:r>
                  <a:rPr lang="en-US" dirty="0" smtClean="0">
                    <a:latin typeface="Cambria Math" panose="02040503050406030204" pitchFamily="18" charset="0"/>
                  </a:rPr>
                  <a:t>in order to perform a time-Fourier analysis</a:t>
                </a:r>
              </a:p>
              <a:p>
                <a:pPr marL="0" indent="0">
                  <a:buNone/>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𝑆</m:t>
                      </m:r>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𝜔</m:t>
                          </m:r>
                        </m:e>
                      </m:d>
                      <m:r>
                        <a:rPr lang="it-IT" sz="2200" b="0" i="1" smtClean="0">
                          <a:latin typeface="Cambria Math" panose="02040503050406030204" pitchFamily="18" charset="0"/>
                        </a:rPr>
                        <m:t>=</m:t>
                      </m:r>
                      <m:f>
                        <m:fPr>
                          <m:ctrlPr>
                            <a:rPr lang="it-IT" sz="2200" b="0" i="1" smtClean="0">
                              <a:latin typeface="Cambria Math" panose="02040503050406030204" pitchFamily="18" charset="0"/>
                            </a:rPr>
                          </m:ctrlPr>
                        </m:fPr>
                        <m:num>
                          <m:r>
                            <a:rPr lang="it-IT" sz="2200" b="0" i="1" smtClean="0">
                              <a:latin typeface="Cambria Math" panose="02040503050406030204" pitchFamily="18" charset="0"/>
                            </a:rPr>
                            <m:t>1</m:t>
                          </m:r>
                        </m:num>
                        <m:den>
                          <m:rad>
                            <m:radPr>
                              <m:degHide m:val="on"/>
                              <m:ctrlPr>
                                <a:rPr lang="it-IT" sz="2200" b="0" i="1" smtClean="0">
                                  <a:latin typeface="Cambria Math" panose="02040503050406030204" pitchFamily="18" charset="0"/>
                                </a:rPr>
                              </m:ctrlPr>
                            </m:radPr>
                            <m:deg/>
                            <m:e>
                              <m:r>
                                <a:rPr lang="it-IT" sz="2200" b="0" i="1" smtClean="0">
                                  <a:latin typeface="Cambria Math" panose="02040503050406030204" pitchFamily="18" charset="0"/>
                                </a:rPr>
                                <m:t>2</m:t>
                              </m:r>
                              <m:r>
                                <a:rPr lang="it-IT" sz="2200" b="0" i="1" smtClean="0">
                                  <a:latin typeface="Cambria Math" panose="02040503050406030204" pitchFamily="18" charset="0"/>
                                </a:rPr>
                                <m:t>𝜋</m:t>
                              </m:r>
                            </m:e>
                          </m:rad>
                        </m:den>
                      </m:f>
                      <m:nary>
                        <m:naryPr>
                          <m:ctrlPr>
                            <a:rPr lang="it-IT" sz="2200" b="0" i="1" smtClean="0">
                              <a:latin typeface="Cambria Math" panose="02040503050406030204" pitchFamily="18" charset="0"/>
                            </a:rPr>
                          </m:ctrlPr>
                        </m:naryPr>
                        <m:sub>
                          <m:r>
                            <m:rPr>
                              <m:brk m:alnAt="23"/>
                            </m:rPr>
                            <a:rPr lang="it-IT" sz="2200" b="0" i="1" smtClean="0">
                              <a:latin typeface="Cambria Math" panose="02040503050406030204" pitchFamily="18" charset="0"/>
                            </a:rPr>
                            <m:t>−</m:t>
                          </m:r>
                          <m:r>
                            <a:rPr lang="it-IT" sz="2200" b="0" i="1" smtClean="0">
                              <a:latin typeface="Cambria Math" panose="02040503050406030204" pitchFamily="18" charset="0"/>
                            </a:rPr>
                            <m:t>∞</m:t>
                          </m:r>
                        </m:sub>
                        <m:sup>
                          <m:r>
                            <a:rPr lang="it-IT" sz="2200" b="0" i="1" smtClean="0">
                              <a:latin typeface="Cambria Math" panose="02040503050406030204" pitchFamily="18" charset="0"/>
                            </a:rPr>
                            <m:t>+∞</m:t>
                          </m:r>
                        </m:sup>
                        <m:e>
                          <m:d>
                            <m:dPr>
                              <m:begChr m:val="〈"/>
                              <m:endChr m:val="〉"/>
                              <m:ctrlPr>
                                <a:rPr lang="it-IT" sz="2200" i="1">
                                  <a:latin typeface="Cambria Math" panose="02040503050406030204" pitchFamily="18" charset="0"/>
                                </a:rPr>
                              </m:ctrlPr>
                            </m:dPr>
                            <m:e>
                              <m:sSub>
                                <m:sSubPr>
                                  <m:ctrlPr>
                                    <a:rPr lang="it-IT" sz="2200" i="1">
                                      <a:latin typeface="Cambria Math" panose="02040503050406030204" pitchFamily="18" charset="0"/>
                                    </a:rPr>
                                  </m:ctrlPr>
                                </m:sSubPr>
                                <m:e>
                                  <m:r>
                                    <a:rPr lang="it-IT" sz="2200" i="1">
                                      <a:latin typeface="Cambria Math" panose="02040503050406030204" pitchFamily="18" charset="0"/>
                                    </a:rPr>
                                    <m:t>𝑇</m:t>
                                  </m:r>
                                </m:e>
                                <m:sub>
                                  <m:r>
                                    <a:rPr lang="it-IT" sz="2200" i="1">
                                      <a:latin typeface="Cambria Math" panose="02040503050406030204" pitchFamily="18" charset="0"/>
                                    </a:rPr>
                                    <m:t>𝐴</m:t>
                                  </m:r>
                                </m:sub>
                              </m:sSub>
                              <m:d>
                                <m:dPr>
                                  <m:ctrlPr>
                                    <a:rPr lang="it-IT" sz="2200" i="1">
                                      <a:latin typeface="Cambria Math" panose="02040503050406030204" pitchFamily="18" charset="0"/>
                                    </a:rPr>
                                  </m:ctrlPr>
                                </m:dPr>
                                <m:e>
                                  <m:r>
                                    <a:rPr lang="it-IT" sz="2200" i="1">
                                      <a:latin typeface="Cambria Math" panose="02040503050406030204" pitchFamily="18" charset="0"/>
                                    </a:rPr>
                                    <m:t>𝑡</m:t>
                                  </m:r>
                                </m:e>
                              </m:d>
                              <m:r>
                                <a:rPr lang="it-IT" sz="2200" i="1">
                                  <a:latin typeface="Cambria Math" panose="02040503050406030204" pitchFamily="18" charset="0"/>
                                </a:rPr>
                                <m:t> </m:t>
                              </m:r>
                              <m:sSub>
                                <m:sSubPr>
                                  <m:ctrlPr>
                                    <a:rPr lang="it-IT" sz="2200" i="1">
                                      <a:latin typeface="Cambria Math" panose="02040503050406030204" pitchFamily="18" charset="0"/>
                                    </a:rPr>
                                  </m:ctrlPr>
                                </m:sSubPr>
                                <m:e>
                                  <m:r>
                                    <a:rPr lang="it-IT" sz="2200" i="1">
                                      <a:latin typeface="Cambria Math" panose="02040503050406030204" pitchFamily="18" charset="0"/>
                                    </a:rPr>
                                    <m:t>𝑇</m:t>
                                  </m:r>
                                </m:e>
                                <m:sub>
                                  <m:r>
                                    <a:rPr lang="it-IT" sz="2200" i="1">
                                      <a:latin typeface="Cambria Math" panose="02040503050406030204" pitchFamily="18" charset="0"/>
                                    </a:rPr>
                                    <m:t>𝐴</m:t>
                                  </m:r>
                                </m:sub>
                              </m:sSub>
                              <m:d>
                                <m:dPr>
                                  <m:ctrlPr>
                                    <a:rPr lang="it-IT" sz="2200" i="1">
                                      <a:latin typeface="Cambria Math" panose="02040503050406030204" pitchFamily="18" charset="0"/>
                                    </a:rPr>
                                  </m:ctrlPr>
                                </m:dPr>
                                <m:e>
                                  <m:r>
                                    <a:rPr lang="it-IT" sz="2200" i="1">
                                      <a:latin typeface="Cambria Math" panose="02040503050406030204" pitchFamily="18" charset="0"/>
                                    </a:rPr>
                                    <m:t>𝑡</m:t>
                                  </m:r>
                                  <m:r>
                                    <a:rPr lang="it-IT" sz="2200" i="1">
                                      <a:latin typeface="Cambria Math" panose="02040503050406030204" pitchFamily="18" charset="0"/>
                                    </a:rPr>
                                    <m:t>+</m:t>
                                  </m:r>
                                  <m:r>
                                    <a:rPr lang="it-IT" sz="2200" i="1">
                                      <a:latin typeface="Cambria Math" panose="02040503050406030204" pitchFamily="18" charset="0"/>
                                    </a:rPr>
                                    <m:t>𝜏</m:t>
                                  </m:r>
                                </m:e>
                              </m:d>
                            </m:e>
                          </m:d>
                          <m:func>
                            <m:funcPr>
                              <m:ctrlPr>
                                <a:rPr lang="it-IT" sz="2200" b="0" i="1" smtClean="0">
                                  <a:latin typeface="Cambria Math" panose="02040503050406030204" pitchFamily="18" charset="0"/>
                                </a:rPr>
                              </m:ctrlPr>
                            </m:funcPr>
                            <m:fName>
                              <m:r>
                                <m:rPr>
                                  <m:sty m:val="p"/>
                                </m:rPr>
                                <a:rPr lang="it-IT" sz="2200" b="0" i="0" smtClean="0">
                                  <a:latin typeface="Cambria Math" panose="02040503050406030204" pitchFamily="18" charset="0"/>
                                </a:rPr>
                                <m:t>exp</m:t>
                              </m:r>
                            </m:fName>
                            <m:e>
                              <m:d>
                                <m:dPr>
                                  <m:ctrlPr>
                                    <a:rPr lang="it-IT" sz="2200" b="0" i="1" smtClean="0">
                                      <a:latin typeface="Cambria Math" panose="02040503050406030204" pitchFamily="18" charset="0"/>
                                    </a:rPr>
                                  </m:ctrlPr>
                                </m:dPr>
                                <m:e>
                                  <m:r>
                                    <a:rPr lang="it-IT" sz="2200" b="0" i="1" smtClean="0">
                                      <a:latin typeface="Cambria Math" panose="02040503050406030204" pitchFamily="18" charset="0"/>
                                    </a:rPr>
                                    <m:t>−</m:t>
                                  </m:r>
                                  <m:r>
                                    <a:rPr lang="it-IT" sz="2200" b="0" i="1" smtClean="0">
                                      <a:latin typeface="Cambria Math" panose="02040503050406030204" pitchFamily="18" charset="0"/>
                                    </a:rPr>
                                    <m:t>𝑗</m:t>
                                  </m:r>
                                  <m:r>
                                    <a:rPr lang="it-IT" sz="2200" b="0" i="1" smtClean="0">
                                      <a:latin typeface="Cambria Math" panose="02040503050406030204" pitchFamily="18" charset="0"/>
                                    </a:rPr>
                                    <m:t>𝜔𝜏</m:t>
                                  </m:r>
                                </m:e>
                              </m:d>
                              <m:r>
                                <a:rPr lang="it-IT" sz="2200" b="0" i="1" smtClean="0">
                                  <a:latin typeface="Cambria Math" panose="02040503050406030204" pitchFamily="18" charset="0"/>
                                </a:rPr>
                                <m:t> </m:t>
                              </m:r>
                              <m:r>
                                <a:rPr lang="it-IT" sz="2200" b="0" i="1" smtClean="0">
                                  <a:latin typeface="Cambria Math" panose="02040503050406030204" pitchFamily="18" charset="0"/>
                                </a:rPr>
                                <m:t>𝑑</m:t>
                              </m:r>
                              <m:r>
                                <a:rPr lang="it-IT" sz="2200" b="0" i="1" smtClean="0">
                                  <a:latin typeface="Cambria Math" panose="02040503050406030204" pitchFamily="18" charset="0"/>
                                </a:rPr>
                                <m:t>𝜏</m:t>
                              </m:r>
                            </m:e>
                          </m:func>
                        </m:e>
                      </m:nary>
                    </m:oMath>
                  </m:oMathPara>
                </a14:m>
                <a:endParaRPr lang="en-US" sz="2200" dirty="0" smtClean="0"/>
              </a:p>
            </p:txBody>
          </p:sp>
        </mc:Choice>
        <mc:Fallback xmlns="">
          <p:sp>
            <p:nvSpPr>
              <p:cNvPr id="4" name="Segnaposto contenuto 2"/>
              <p:cNvSpPr txBox="1">
                <a:spLocks noRot="1" noChangeAspect="1" noMove="1" noResize="1" noEditPoints="1" noAdjustHandles="1" noChangeArrowheads="1" noChangeShapeType="1" noTextEdit="1"/>
              </p:cNvSpPr>
              <p:nvPr/>
            </p:nvSpPr>
            <p:spPr>
              <a:xfrm>
                <a:off x="594184" y="1247665"/>
                <a:ext cx="11116852" cy="4845631"/>
              </a:xfrm>
              <a:prstGeom prst="rect">
                <a:avLst/>
              </a:prstGeom>
              <a:blipFill>
                <a:blip r:embed="rId2"/>
                <a:stretch>
                  <a:fillRect l="-713" t="-2893" r="-658"/>
                </a:stretch>
              </a:blipFill>
            </p:spPr>
            <p:txBody>
              <a:bodyPr/>
              <a:lstStyle/>
              <a:p>
                <a:r>
                  <a:rPr lang="en-US">
                    <a:noFill/>
                  </a:rPr>
                  <a:t> </a:t>
                </a:r>
              </a:p>
            </p:txBody>
          </p:sp>
        </mc:Fallback>
      </mc:AlternateContent>
    </p:spTree>
    <p:extLst>
      <p:ext uri="{BB962C8B-B14F-4D97-AF65-F5344CB8AC3E}">
        <p14:creationId xmlns:p14="http://schemas.microsoft.com/office/powerpoint/2010/main" val="2196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609600"/>
            <a:ext cx="10009112" cy="731168"/>
          </a:xfrm>
        </p:spPr>
        <p:txBody>
          <a:bodyPr rtlCol="0"/>
          <a:lstStyle/>
          <a:p>
            <a:pPr rtl="0"/>
            <a:r>
              <a:rPr lang="en-US" b="1" dirty="0" smtClean="0">
                <a:latin typeface="Calibri" panose="020F0502020204030204" pitchFamily="34" charset="0"/>
              </a:rPr>
              <a:t>Who am I</a:t>
            </a:r>
            <a:endParaRPr lang="en-US" b="1" dirty="0">
              <a:latin typeface="Calibri" panose="020F0502020204030204" pitchFamily="34" charset="0"/>
            </a:endParaRPr>
          </a:p>
        </p:txBody>
      </p:sp>
      <p:sp>
        <p:nvSpPr>
          <p:cNvPr id="3" name="Segnaposto contenuto 2"/>
          <p:cNvSpPr>
            <a:spLocks noGrp="1"/>
          </p:cNvSpPr>
          <p:nvPr>
            <p:ph idx="1"/>
          </p:nvPr>
        </p:nvSpPr>
        <p:spPr>
          <a:xfrm>
            <a:off x="837828" y="1556792"/>
            <a:ext cx="10297144" cy="4416896"/>
          </a:xfrm>
        </p:spPr>
        <p:txBody>
          <a:bodyPr rtlCol="0">
            <a:normAutofit/>
          </a:bodyPr>
          <a:lstStyle/>
          <a:p>
            <a:pPr rtl="0"/>
            <a:r>
              <a:rPr lang="en-US" dirty="0" smtClean="0">
                <a:latin typeface="Calibri" panose="020F0502020204030204" pitchFamily="34" charset="0"/>
              </a:rPr>
              <a:t>2° year PhD Student  </a:t>
            </a:r>
          </a:p>
          <a:p>
            <a:pPr rtl="0"/>
            <a:r>
              <a:rPr lang="en-US" dirty="0" smtClean="0"/>
              <a:t>I work with the Instrumental cosmology research group</a:t>
            </a:r>
          </a:p>
          <a:p>
            <a:pPr lvl="1"/>
            <a:r>
              <a:rPr lang="en-US" dirty="0" smtClean="0">
                <a:latin typeface="Calibri" panose="020F0502020204030204" pitchFamily="34" charset="0"/>
              </a:rPr>
              <a:t>LiteBIRD: </a:t>
            </a:r>
            <a:r>
              <a:rPr lang="en-US" dirty="0" smtClean="0"/>
              <a:t>A space satellite for CMB polarization observations.</a:t>
            </a:r>
          </a:p>
          <a:p>
            <a:pPr lvl="2"/>
            <a:r>
              <a:rPr lang="en-US" dirty="0" smtClean="0">
                <a:latin typeface="Calibri" panose="020F0502020204030204" pitchFamily="34" charset="0"/>
              </a:rPr>
              <a:t>In-Lab activity: Optic calibration, RF response and </a:t>
            </a:r>
            <a:r>
              <a:rPr lang="en-US" dirty="0" err="1" smtClean="0">
                <a:latin typeface="Calibri" panose="020F0502020204030204" pitchFamily="34" charset="0"/>
              </a:rPr>
              <a:t>spectro</a:t>
            </a:r>
            <a:r>
              <a:rPr lang="en-US" dirty="0" smtClean="0"/>
              <a:t>-</a:t>
            </a:r>
            <a:r>
              <a:rPr lang="en-US" dirty="0" smtClean="0">
                <a:latin typeface="Calibri" panose="020F0502020204030204" pitchFamily="34" charset="0"/>
              </a:rPr>
              <a:t>pol angle calibration</a:t>
            </a:r>
          </a:p>
          <a:p>
            <a:pPr lvl="2"/>
            <a:r>
              <a:rPr lang="en-US" dirty="0" smtClean="0"/>
              <a:t>Planning the In-Flight calibration: strategies to calibrate the polarization during the in-flight operations. </a:t>
            </a:r>
          </a:p>
          <a:p>
            <a:pPr marL="594360" lvl="2" indent="0">
              <a:buNone/>
            </a:pPr>
            <a:endParaRPr lang="en-US" dirty="0" smtClean="0">
              <a:latin typeface="Calibri" panose="020F0502020204030204" pitchFamily="34" charset="0"/>
            </a:endParaRPr>
          </a:p>
          <a:p>
            <a:pPr lvl="1"/>
            <a:r>
              <a:rPr lang="en-US" dirty="0" smtClean="0"/>
              <a:t>LSPE/STRIP: A ground-based experiment devoted to observe the CMB polarizations at large scale angles. </a:t>
            </a:r>
          </a:p>
          <a:p>
            <a:pPr lvl="2"/>
            <a:r>
              <a:rPr lang="en-US" dirty="0" smtClean="0"/>
              <a:t>Sensitivity simulations</a:t>
            </a:r>
          </a:p>
          <a:p>
            <a:pPr lvl="2"/>
            <a:r>
              <a:rPr lang="en-US" dirty="0" smtClean="0"/>
              <a:t>Systematic characterization</a:t>
            </a:r>
          </a:p>
        </p:txBody>
      </p:sp>
    </p:spTree>
    <p:extLst>
      <p:ext uri="{BB962C8B-B14F-4D97-AF65-F5344CB8AC3E}">
        <p14:creationId xmlns:p14="http://schemas.microsoft.com/office/powerpoint/2010/main" val="31481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Temporal fluctuations in antenna temperature</a:t>
            </a:r>
            <a:endParaRPr lang="en-US" b="1" dirty="0"/>
          </a:p>
        </p:txBody>
      </p:sp>
      <mc:AlternateContent xmlns:mc="http://schemas.openxmlformats.org/markup-compatibility/2006" xmlns:a14="http://schemas.microsoft.com/office/drawing/2010/main">
        <mc:Choice Requires="a14">
          <p:sp>
            <p:nvSpPr>
              <p:cNvPr id="4" name="Segnaposto contenuto 2"/>
              <p:cNvSpPr txBox="1">
                <a:spLocks/>
              </p:cNvSpPr>
              <p:nvPr/>
            </p:nvSpPr>
            <p:spPr>
              <a:xfrm>
                <a:off x="427974" y="1124744"/>
                <a:ext cx="8186718" cy="302433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𝑆</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𝜔</m:t>
                          </m:r>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ad>
                            <m:radPr>
                              <m:degHide m:val="on"/>
                              <m:ctrlPr>
                                <a:rPr lang="it-IT" sz="2000" b="0" i="1" smtClean="0">
                                  <a:latin typeface="Cambria Math" panose="02040503050406030204" pitchFamily="18" charset="0"/>
                                </a:rPr>
                              </m:ctrlPr>
                            </m:radPr>
                            <m:deg/>
                            <m:e>
                              <m:r>
                                <a:rPr lang="it-IT" sz="2000" b="0" i="1" smtClean="0">
                                  <a:latin typeface="Cambria Math" panose="02040503050406030204" pitchFamily="18" charset="0"/>
                                </a:rPr>
                                <m:t>2</m:t>
                              </m:r>
                              <m:r>
                                <a:rPr lang="it-IT" sz="2000" b="0" i="1" smtClean="0">
                                  <a:latin typeface="Cambria Math" panose="02040503050406030204" pitchFamily="18" charset="0"/>
                                </a:rPr>
                                <m:t>𝜋</m:t>
                              </m:r>
                            </m:e>
                          </m:rad>
                        </m:den>
                      </m:f>
                      <m:nary>
                        <m:naryPr>
                          <m:ctrlPr>
                            <a:rPr lang="it-IT" sz="2000" b="0" i="1" smtClean="0">
                              <a:latin typeface="Cambria Math" panose="02040503050406030204" pitchFamily="18" charset="0"/>
                            </a:rPr>
                          </m:ctrlPr>
                        </m:naryPr>
                        <m:sub>
                          <m:r>
                            <m:rPr>
                              <m:brk m:alnAt="23"/>
                            </m:rPr>
                            <a:rPr lang="it-IT" sz="2000" b="0" i="1" smtClean="0">
                              <a:latin typeface="Cambria Math" panose="02040503050406030204" pitchFamily="18" charset="0"/>
                            </a:rPr>
                            <m:t>−</m:t>
                          </m:r>
                          <m:r>
                            <a:rPr lang="it-IT" sz="2000" b="0" i="1" smtClean="0">
                              <a:latin typeface="Cambria Math" panose="02040503050406030204" pitchFamily="18" charset="0"/>
                            </a:rPr>
                            <m:t>∞</m:t>
                          </m:r>
                        </m:sub>
                        <m:sup>
                          <m:r>
                            <a:rPr lang="it-IT" sz="2000" b="0" i="1" smtClean="0">
                              <a:latin typeface="Cambria Math" panose="02040503050406030204" pitchFamily="18" charset="0"/>
                            </a:rPr>
                            <m:t>+∞</m:t>
                          </m:r>
                        </m:sup>
                        <m:e>
                          <m:d>
                            <m:dPr>
                              <m:begChr m:val="〈"/>
                              <m:endChr m:val="〉"/>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𝑇</m:t>
                                  </m:r>
                                </m:e>
                                <m:sub>
                                  <m:r>
                                    <a:rPr lang="it-IT" sz="2000" i="1">
                                      <a:latin typeface="Cambria Math" panose="02040503050406030204" pitchFamily="18" charset="0"/>
                                    </a:rPr>
                                    <m:t>𝐴</m:t>
                                  </m:r>
                                </m:sub>
                              </m:sSub>
                              <m:d>
                                <m:dPr>
                                  <m:ctrlPr>
                                    <a:rPr lang="it-IT" sz="2000" i="1">
                                      <a:latin typeface="Cambria Math" panose="02040503050406030204" pitchFamily="18" charset="0"/>
                                    </a:rPr>
                                  </m:ctrlPr>
                                </m:dPr>
                                <m:e>
                                  <m:r>
                                    <a:rPr lang="it-IT" sz="2000" i="1">
                                      <a:latin typeface="Cambria Math" panose="02040503050406030204" pitchFamily="18" charset="0"/>
                                    </a:rPr>
                                    <m:t>𝑡</m:t>
                                  </m:r>
                                </m:e>
                              </m:d>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i="1">
                                      <a:latin typeface="Cambria Math" panose="02040503050406030204" pitchFamily="18" charset="0"/>
                                    </a:rPr>
                                    <m:t>𝑇</m:t>
                                  </m:r>
                                </m:e>
                                <m:sub>
                                  <m:r>
                                    <a:rPr lang="it-IT" sz="2000" i="1">
                                      <a:latin typeface="Cambria Math" panose="02040503050406030204" pitchFamily="18" charset="0"/>
                                    </a:rPr>
                                    <m:t>𝐴</m:t>
                                  </m:r>
                                </m:sub>
                              </m:sSub>
                              <m:d>
                                <m:dPr>
                                  <m:ctrlPr>
                                    <a:rPr lang="it-IT" sz="2000" i="1">
                                      <a:latin typeface="Cambria Math" panose="02040503050406030204" pitchFamily="18" charset="0"/>
                                    </a:rPr>
                                  </m:ctrlPr>
                                </m:dPr>
                                <m:e>
                                  <m:r>
                                    <a:rPr lang="it-IT" sz="2000" i="1">
                                      <a:latin typeface="Cambria Math" panose="02040503050406030204" pitchFamily="18" charset="0"/>
                                    </a:rPr>
                                    <m:t>𝑡</m:t>
                                  </m:r>
                                  <m:r>
                                    <a:rPr lang="it-IT" sz="2000" i="1">
                                      <a:latin typeface="Cambria Math" panose="02040503050406030204" pitchFamily="18" charset="0"/>
                                    </a:rPr>
                                    <m:t>+</m:t>
                                  </m:r>
                                  <m:r>
                                    <a:rPr lang="it-IT" sz="2000" i="1">
                                      <a:latin typeface="Cambria Math" panose="02040503050406030204" pitchFamily="18" charset="0"/>
                                    </a:rPr>
                                    <m:t>𝜏</m:t>
                                  </m:r>
                                </m:e>
                              </m:d>
                            </m:e>
                          </m:d>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exp</m:t>
                              </m:r>
                            </m:fName>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m:t>
                                  </m:r>
                                  <m:r>
                                    <a:rPr lang="it-IT" sz="2000" b="0" i="1" smtClean="0">
                                      <a:latin typeface="Cambria Math" panose="02040503050406030204" pitchFamily="18" charset="0"/>
                                    </a:rPr>
                                    <m:t>𝑗</m:t>
                                  </m:r>
                                  <m:r>
                                    <a:rPr lang="it-IT" sz="2000" b="0" i="1" smtClean="0">
                                      <a:latin typeface="Cambria Math" panose="02040503050406030204" pitchFamily="18" charset="0"/>
                                    </a:rPr>
                                    <m:t>𝜔𝜏</m:t>
                                  </m:r>
                                </m:e>
                              </m:d>
                              <m:r>
                                <a:rPr lang="it-IT" sz="2000" b="0" i="1" smtClean="0">
                                  <a:latin typeface="Cambria Math" panose="02040503050406030204" pitchFamily="18" charset="0"/>
                                </a:rPr>
                                <m:t> </m:t>
                              </m:r>
                              <m:r>
                                <a:rPr lang="it-IT" sz="2000" b="0" i="1" smtClean="0">
                                  <a:latin typeface="Cambria Math" panose="02040503050406030204" pitchFamily="18" charset="0"/>
                                </a:rPr>
                                <m:t>𝑑</m:t>
                              </m:r>
                              <m:r>
                                <a:rPr lang="it-IT" sz="2000" b="0" i="1" smtClean="0">
                                  <a:latin typeface="Cambria Math" panose="02040503050406030204" pitchFamily="18" charset="0"/>
                                </a:rPr>
                                <m:t>𝜏</m:t>
                              </m:r>
                            </m:e>
                          </m:func>
                        </m:e>
                      </m:nary>
                    </m:oMath>
                  </m:oMathPara>
                </a14:m>
                <a:endParaRPr lang="en-US" sz="2000" dirty="0" smtClean="0"/>
              </a:p>
              <a:p>
                <a:pPr marL="0" indent="0">
                  <a:lnSpc>
                    <a:spcPct val="100000"/>
                  </a:lnSpc>
                  <a:buNone/>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𝑆</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𝜔</m:t>
                          </m:r>
                        </m:e>
                      </m:d>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1</m:t>
                          </m:r>
                        </m:num>
                        <m:den>
                          <m:r>
                            <a:rPr lang="it-IT" sz="2000" b="0" i="1" smtClean="0">
                              <a:latin typeface="Cambria Math" panose="02040503050406030204" pitchFamily="18" charset="0"/>
                            </a:rPr>
                            <m:t>2</m:t>
                          </m:r>
                          <m:rad>
                            <m:radPr>
                              <m:degHide m:val="on"/>
                              <m:ctrlPr>
                                <a:rPr lang="it-IT" sz="2000" b="0" i="1" smtClean="0">
                                  <a:latin typeface="Cambria Math" panose="02040503050406030204" pitchFamily="18" charset="0"/>
                                </a:rPr>
                              </m:ctrlPr>
                            </m:radPr>
                            <m:deg/>
                            <m:e>
                              <m:r>
                                <a:rPr lang="it-IT" sz="2000" b="0" i="1" smtClean="0">
                                  <a:latin typeface="Cambria Math" panose="02040503050406030204" pitchFamily="18" charset="0"/>
                                </a:rPr>
                                <m:t>2</m:t>
                              </m:r>
                            </m:e>
                          </m:rad>
                          <m:r>
                            <a:rPr lang="it-IT" sz="2000" b="0" i="1" smtClean="0">
                              <a:latin typeface="Cambria Math" panose="02040503050406030204" pitchFamily="18" charset="0"/>
                            </a:rPr>
                            <m:t> </m:t>
                          </m:r>
                          <m:r>
                            <a:rPr lang="it-IT" sz="2000" b="0" i="1" smtClean="0">
                              <a:latin typeface="Cambria Math" panose="02040503050406030204" pitchFamily="18" charset="0"/>
                            </a:rPr>
                            <m:t>𝜋</m:t>
                          </m:r>
                        </m:den>
                      </m:f>
                      <m:f>
                        <m:fPr>
                          <m:ctrlPr>
                            <a:rPr lang="it-IT" sz="2000" b="0" i="1" smtClean="0">
                              <a:latin typeface="Cambria Math" panose="02040503050406030204" pitchFamily="18" charset="0"/>
                            </a:rPr>
                          </m:ctrlPr>
                        </m:fPr>
                        <m:num>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𝐿</m:t>
                              </m:r>
                            </m:e>
                            <m:sub>
                              <m:r>
                                <a:rPr lang="it-IT" sz="2000" b="0" i="1" smtClean="0">
                                  <a:latin typeface="Cambria Math" panose="02040503050406030204" pitchFamily="18" charset="0"/>
                                </a:rPr>
                                <m:t>0</m:t>
                              </m:r>
                            </m:sub>
                            <m:sup>
                              <m:r>
                                <a:rPr lang="it-IT" sz="2000" b="0" i="1" smtClean="0">
                                  <a:latin typeface="Cambria Math" panose="02040503050406030204" pitchFamily="18" charset="0"/>
                                </a:rPr>
                                <m:t>2/3</m:t>
                              </m:r>
                            </m:sup>
                          </m:sSubSup>
                        </m:num>
                        <m:den>
                          <m:r>
                            <a:rPr lang="it-IT" sz="2000" b="0" i="1" smtClean="0">
                              <a:latin typeface="Cambria Math" panose="02040503050406030204" pitchFamily="18" charset="0"/>
                            </a:rPr>
                            <m:t>𝑣</m:t>
                          </m:r>
                        </m:den>
                      </m:f>
                      <m:nary>
                        <m:naryPr>
                          <m:ctrlPr>
                            <a:rPr lang="it-IT" sz="2000" b="0" i="1" smtClean="0">
                              <a:latin typeface="Cambria Math" panose="02040503050406030204" pitchFamily="18" charset="0"/>
                            </a:rPr>
                          </m:ctrlPr>
                        </m:naryPr>
                        <m:sub>
                          <m:sSub>
                            <m:sSubPr>
                              <m:ctrlPr>
                                <a:rPr lang="it-IT" sz="2000" b="0" i="1" smtClean="0">
                                  <a:latin typeface="Cambria Math" panose="02040503050406030204" pitchFamily="18" charset="0"/>
                                </a:rPr>
                              </m:ctrlPr>
                            </m:sSubPr>
                            <m:e>
                              <m:r>
                                <m:rPr>
                                  <m:brk m:alnAt="23"/>
                                </m:rPr>
                                <a:rPr lang="it-IT" sz="2000" b="0" i="1" smtClean="0">
                                  <a:latin typeface="Cambria Math" panose="02040503050406030204" pitchFamily="18" charset="0"/>
                                </a:rPr>
                                <m:t>𝑧</m:t>
                              </m:r>
                            </m:e>
                            <m:sub>
                              <m:r>
                                <a:rPr lang="it-IT" sz="2000" b="0" i="1" smtClean="0">
                                  <a:latin typeface="Cambria Math" panose="02040503050406030204" pitchFamily="18" charset="0"/>
                                </a:rPr>
                                <m:t>1</m:t>
                              </m:r>
                            </m:sub>
                          </m:sSub>
                        </m:sub>
                        <m:sup>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𝑧</m:t>
                              </m:r>
                            </m:e>
                            <m:sub>
                              <m:r>
                                <a:rPr lang="it-IT" sz="2000" b="0" i="1" smtClean="0">
                                  <a:latin typeface="Cambria Math" panose="02040503050406030204" pitchFamily="18" charset="0"/>
                                </a:rPr>
                                <m:t>𝑢</m:t>
                              </m:r>
                            </m:sub>
                          </m:sSub>
                        </m:sup>
                        <m:e>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𝑑𝑍</m:t>
                              </m:r>
                            </m:num>
                            <m:den>
                              <m:r>
                                <a:rPr lang="it-IT" sz="2000" b="0" i="1" smtClean="0">
                                  <a:latin typeface="Cambria Math" panose="02040503050406030204" pitchFamily="18" charset="0"/>
                                </a:rPr>
                                <m:t>𝑤</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𝑍</m:t>
                                  </m:r>
                                </m:e>
                              </m:d>
                            </m:den>
                          </m:f>
                        </m:e>
                      </m:nary>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𝐶</m:t>
                          </m:r>
                        </m:e>
                        <m:sub>
                          <m:r>
                            <a:rPr lang="it-IT" sz="2000" b="0" i="1" smtClean="0">
                              <a:latin typeface="Cambria Math" panose="02040503050406030204" pitchFamily="18" charset="0"/>
                            </a:rPr>
                            <m:t>𝛼</m:t>
                          </m:r>
                        </m:sub>
                        <m:sup>
                          <m:r>
                            <a:rPr lang="it-IT" sz="2000" b="0" i="1" smtClean="0">
                              <a:latin typeface="Cambria Math" panose="02040503050406030204" pitchFamily="18" charset="0"/>
                            </a:rPr>
                            <m:t>2</m:t>
                          </m:r>
                        </m:sup>
                      </m:sSubSup>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𝑍</m:t>
                          </m:r>
                        </m:e>
                      </m:d>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𝑇</m:t>
                          </m:r>
                        </m:e>
                        <m:sub>
                          <m:r>
                            <a:rPr lang="it-IT" sz="2000" b="0" i="1" smtClean="0">
                              <a:latin typeface="Cambria Math" panose="02040503050406030204" pitchFamily="18" charset="0"/>
                            </a:rPr>
                            <m:t>𝑝</m:t>
                          </m:r>
                        </m:sub>
                        <m:sup>
                          <m:r>
                            <a:rPr lang="it-IT" sz="2000" b="0" i="1" smtClean="0">
                              <a:latin typeface="Cambria Math" panose="02040503050406030204" pitchFamily="18" charset="0"/>
                            </a:rPr>
                            <m:t>2</m:t>
                          </m:r>
                        </m:sup>
                      </m:sSubSup>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𝑍</m:t>
                          </m:r>
                        </m:e>
                      </m:d>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exp</m:t>
                          </m:r>
                        </m:fName>
                        <m:e>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m:t>
                              </m:r>
                              <m:f>
                                <m:fPr>
                                  <m:ctrlPr>
                                    <a:rPr lang="it-IT" sz="2000" b="0" i="1" smtClean="0">
                                      <a:latin typeface="Cambria Math" panose="02040503050406030204" pitchFamily="18" charset="0"/>
                                    </a:rPr>
                                  </m:ctrlPr>
                                </m:fPr>
                                <m:num>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𝑤</m:t>
                                      </m:r>
                                    </m:e>
                                    <m:sup>
                                      <m:r>
                                        <a:rPr lang="it-IT" sz="2000" b="0" i="1" smtClean="0">
                                          <a:latin typeface="Cambria Math" panose="02040503050406030204" pitchFamily="18" charset="0"/>
                                        </a:rPr>
                                        <m:t>2</m:t>
                                      </m:r>
                                    </m:sup>
                                  </m:sSup>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𝑍</m:t>
                                      </m:r>
                                    </m:e>
                                  </m:d>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𝜔</m:t>
                                      </m:r>
                                    </m:e>
                                    <m:sup>
                                      <m:r>
                                        <a:rPr lang="it-IT" sz="2000" b="0" i="1" smtClean="0">
                                          <a:latin typeface="Cambria Math" panose="02040503050406030204" pitchFamily="18" charset="0"/>
                                        </a:rPr>
                                        <m:t>2</m:t>
                                      </m:r>
                                    </m:sup>
                                  </m:sSup>
                                </m:num>
                                <m:den>
                                  <m:r>
                                    <a:rPr lang="it-IT" sz="2000" b="0" i="1" smtClean="0">
                                      <a:latin typeface="Cambria Math" panose="02040503050406030204" pitchFamily="18" charset="0"/>
                                    </a:rPr>
                                    <m:t>4</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𝑣</m:t>
                                      </m:r>
                                    </m:e>
                                    <m:sup>
                                      <m:r>
                                        <a:rPr lang="it-IT" sz="2000" b="0" i="1" smtClean="0">
                                          <a:latin typeface="Cambria Math" panose="02040503050406030204" pitchFamily="18" charset="0"/>
                                        </a:rPr>
                                        <m:t>2</m:t>
                                      </m:r>
                                    </m:sup>
                                  </m:sSup>
                                </m:den>
                              </m:f>
                            </m:e>
                          </m:d>
                          <m:r>
                            <a:rPr lang="it-IT" sz="2000" b="0" i="1" smtClean="0">
                              <a:latin typeface="Cambria Math" panose="02040503050406030204" pitchFamily="18" charset="0"/>
                            </a:rPr>
                            <m:t>⋅</m:t>
                          </m:r>
                        </m:e>
                      </m:func>
                    </m:oMath>
                    <m:oMath xmlns:m="http://schemas.openxmlformats.org/officeDocument/2006/math">
                      <m:r>
                        <a:rPr lang="it-IT" sz="2000" b="0" i="0" smtClean="0">
                          <a:latin typeface="Cambria Math" panose="02040503050406030204" pitchFamily="18" charset="0"/>
                        </a:rPr>
                        <m:t>               </m:t>
                      </m:r>
                      <m:r>
                        <a:rPr lang="it-IT" sz="2000" b="0" i="1" smtClean="0">
                          <a:latin typeface="Cambria Math" panose="02040503050406030204" pitchFamily="18" charset="0"/>
                        </a:rPr>
                        <m:t> ⋅</m:t>
                      </m:r>
                      <m:nary>
                        <m:naryPr>
                          <m:chr m:val="∭"/>
                          <m:ctrlPr>
                            <a:rPr lang="it-IT" sz="2000" i="1">
                              <a:latin typeface="Cambria Math" panose="02040503050406030204" pitchFamily="18" charset="0"/>
                            </a:rPr>
                          </m:ctrlPr>
                        </m:naryPr>
                        <m:sub>
                          <m:r>
                            <a:rPr lang="it-IT" sz="2000" i="1">
                              <a:latin typeface="Cambria Math" panose="02040503050406030204" pitchFamily="18" charset="0"/>
                            </a:rPr>
                            <m:t>1</m:t>
                          </m:r>
                        </m:sub>
                        <m:sup>
                          <m:r>
                            <a:rPr lang="it-IT" sz="2000" i="1">
                              <a:latin typeface="Cambria Math" panose="02040503050406030204" pitchFamily="18" charset="0"/>
                            </a:rPr>
                            <m:t>2</m:t>
                          </m:r>
                        </m:sup>
                        <m:e>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𝑗</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𝜔</m:t>
                                      </m:r>
                                    </m:num>
                                    <m:den>
                                      <m:r>
                                        <a:rPr lang="it-IT" sz="2000" i="1">
                                          <a:latin typeface="Cambria Math" panose="02040503050406030204" pitchFamily="18" charset="0"/>
                                        </a:rPr>
                                        <m:t>𝑣</m:t>
                                      </m:r>
                                    </m:den>
                                  </m:f>
                                </m:e>
                              </m:d>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begChr m:val="["/>
                                      <m:endChr m:val="]"/>
                                      <m:ctrlPr>
                                        <a:rPr lang="it-IT" sz="2000" i="1">
                                          <a:latin typeface="Cambria Math" panose="02040503050406030204" pitchFamily="18" charset="0"/>
                                        </a:rPr>
                                      </m:ctrlPr>
                                    </m:dPr>
                                    <m:e>
                                      <m:r>
                                        <a:rPr lang="it-IT" sz="2000" i="1">
                                          <a:latin typeface="Cambria Math" panose="02040503050406030204" pitchFamily="18" charset="0"/>
                                        </a:rPr>
                                        <m:t>−</m:t>
                                      </m:r>
                                      <m:f>
                                        <m:fPr>
                                          <m:ctrlPr>
                                            <a:rPr lang="it-IT" sz="2000" i="1">
                                              <a:latin typeface="Cambria Math" panose="02040503050406030204" pitchFamily="18" charset="0"/>
                                            </a:rPr>
                                          </m:ctrlPr>
                                        </m:fPr>
                                        <m:num>
                                          <m:sSubSup>
                                            <m:sSubSupPr>
                                              <m:ctrlPr>
                                                <a:rPr lang="it-IT" sz="2000" i="1">
                                                  <a:latin typeface="Cambria Math" panose="02040503050406030204" pitchFamily="18" charset="0"/>
                                                </a:rPr>
                                              </m:ctrlPr>
                                            </m:sSubSupPr>
                                            <m:e>
                                              <m:r>
                                                <a:rPr lang="it-IT" sz="2000" i="1">
                                                  <a:latin typeface="Cambria Math" panose="02040503050406030204" pitchFamily="18" charset="0"/>
                                                </a:rPr>
                                                <m:t>𝜉</m:t>
                                              </m:r>
                                            </m:e>
                                            <m:sub>
                                              <m:r>
                                                <a:rPr lang="it-IT" sz="2000" i="1">
                                                  <a:latin typeface="Cambria Math" panose="02040503050406030204" pitchFamily="18" charset="0"/>
                                                </a:rPr>
                                                <m:t>𝑦</m:t>
                                              </m:r>
                                            </m:sub>
                                            <m:sup>
                                              <m:r>
                                                <a:rPr lang="it-IT" sz="2000" i="1">
                                                  <a:latin typeface="Cambria Math" panose="02040503050406030204" pitchFamily="18" charset="0"/>
                                                </a:rPr>
                                                <m:t>2</m:t>
                                              </m:r>
                                            </m:sup>
                                          </m:sSubSup>
                                        </m:num>
                                        <m:den>
                                          <m:sSup>
                                            <m:sSupPr>
                                              <m:ctrlPr>
                                                <a:rPr lang="it-IT" sz="2000" i="1">
                                                  <a:latin typeface="Cambria Math" panose="02040503050406030204" pitchFamily="18" charset="0"/>
                                                </a:rPr>
                                              </m:ctrlPr>
                                            </m:sSupPr>
                                            <m:e>
                                              <m:r>
                                                <a:rPr lang="it-IT" sz="2000" i="1">
                                                  <a:latin typeface="Cambria Math" panose="02040503050406030204" pitchFamily="18" charset="0"/>
                                                </a:rPr>
                                                <m:t>𝑤</m:t>
                                              </m:r>
                                            </m:e>
                                            <m:sup>
                                              <m:r>
                                                <a:rPr lang="it-IT" sz="2000" i="1">
                                                  <a:latin typeface="Cambria Math" panose="02040503050406030204" pitchFamily="18" charset="0"/>
                                                </a:rPr>
                                                <m:t>2</m:t>
                                              </m:r>
                                            </m:sup>
                                          </m:sSup>
                                          <m:r>
                                            <a:rPr lang="it-IT" sz="2000" i="1">
                                              <a:latin typeface="Cambria Math" panose="02040503050406030204" pitchFamily="18" charset="0"/>
                                            </a:rPr>
                                            <m:t>(</m:t>
                                          </m:r>
                                          <m:r>
                                            <a:rPr lang="it-IT" sz="2000" i="1">
                                              <a:latin typeface="Cambria Math" panose="02040503050406030204" pitchFamily="18" charset="0"/>
                                            </a:rPr>
                                            <m:t>𝑍</m:t>
                                          </m:r>
                                          <m:r>
                                            <a:rPr lang="it-IT" sz="2000" i="1">
                                              <a:latin typeface="Cambria Math" panose="02040503050406030204" pitchFamily="18" charset="0"/>
                                            </a:rPr>
                                            <m:t>)</m:t>
                                          </m:r>
                                        </m:den>
                                      </m:f>
                                    </m:e>
                                  </m:d>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i="1">
                                          <a:latin typeface="Cambria Math" panose="02040503050406030204" pitchFamily="18" charset="0"/>
                                        </a:rPr>
                                        <m:t>𝑏</m:t>
                                      </m:r>
                                    </m:e>
                                    <m:sub>
                                      <m:r>
                                        <a:rPr lang="it-IT" sz="2000" i="1">
                                          <a:latin typeface="Cambria Math" panose="02040503050406030204" pitchFamily="18" charset="0"/>
                                        </a:rPr>
                                        <m:t>𝛼</m:t>
                                      </m:r>
                                    </m:sub>
                                  </m:sSub>
                                  <m:d>
                                    <m:dPr>
                                      <m:ctrlPr>
                                        <a:rPr lang="it-IT" sz="2000" i="1">
                                          <a:latin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 </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𝑦</m:t>
                                          </m:r>
                                        </m:sub>
                                      </m:sSub>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𝑧</m:t>
                                          </m:r>
                                        </m:sub>
                                      </m:sSub>
                                    </m:e>
                                  </m:d>
                                  <m:r>
                                    <a:rPr lang="it-IT" sz="2000" i="1">
                                      <a:latin typeface="Cambria Math" panose="02040503050406030204" pitchFamily="18" charset="0"/>
                                    </a:rPr>
                                    <m:t> </m:t>
                                  </m:r>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𝑥</m:t>
                                      </m:r>
                                    </m:sub>
                                  </m:sSub>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𝑦</m:t>
                                      </m:r>
                                    </m:sub>
                                  </m:sSub>
                                  <m:r>
                                    <a:rPr lang="it-IT" sz="2000" i="1">
                                      <a:latin typeface="Cambria Math" panose="02040503050406030204" pitchFamily="18" charset="0"/>
                                    </a:rPr>
                                    <m:t>𝑑</m:t>
                                  </m:r>
                                  <m:sSub>
                                    <m:sSubPr>
                                      <m:ctrlPr>
                                        <a:rPr lang="it-IT" sz="2000" i="1">
                                          <a:latin typeface="Cambria Math" panose="02040503050406030204" pitchFamily="18" charset="0"/>
                                        </a:rPr>
                                      </m:ctrlPr>
                                    </m:sSubPr>
                                    <m:e>
                                      <m:r>
                                        <a:rPr lang="it-IT" sz="2000" i="1">
                                          <a:latin typeface="Cambria Math" panose="02040503050406030204" pitchFamily="18" charset="0"/>
                                        </a:rPr>
                                        <m:t>𝜉</m:t>
                                      </m:r>
                                    </m:e>
                                    <m:sub>
                                      <m:r>
                                        <a:rPr lang="it-IT" sz="2000" i="1">
                                          <a:latin typeface="Cambria Math" panose="02040503050406030204" pitchFamily="18" charset="0"/>
                                        </a:rPr>
                                        <m:t>𝑧</m:t>
                                      </m:r>
                                    </m:sub>
                                  </m:sSub>
                                </m:e>
                              </m:func>
                            </m:e>
                          </m:func>
                        </m:e>
                      </m:nary>
                    </m:oMath>
                  </m:oMathPara>
                </a14:m>
                <a:endParaRPr lang="en-US" sz="2000" dirty="0" smtClean="0"/>
              </a:p>
            </p:txBody>
          </p:sp>
        </mc:Choice>
        <mc:Fallback xmlns="">
          <p:sp>
            <p:nvSpPr>
              <p:cNvPr id="4" name="Segnaposto contenuto 2"/>
              <p:cNvSpPr txBox="1">
                <a:spLocks noRot="1" noChangeAspect="1" noMove="1" noResize="1" noEditPoints="1" noAdjustHandles="1" noChangeArrowheads="1" noChangeShapeType="1" noTextEdit="1"/>
              </p:cNvSpPr>
              <p:nvPr/>
            </p:nvSpPr>
            <p:spPr>
              <a:xfrm>
                <a:off x="427974" y="1124744"/>
                <a:ext cx="8186718" cy="3024336"/>
              </a:xfrm>
              <a:prstGeom prst="rect">
                <a:avLst/>
              </a:prstGeom>
              <a:blipFill>
                <a:blip r:embed="rId2"/>
                <a:stretch>
                  <a:fillRect/>
                </a:stretch>
              </a:blipFill>
            </p:spPr>
            <p:txBody>
              <a:bodyPr/>
              <a:lstStyle/>
              <a:p>
                <a:r>
                  <a:rPr lang="en-US">
                    <a:noFill/>
                  </a:rPr>
                  <a:t> </a:t>
                </a:r>
              </a:p>
            </p:txBody>
          </p:sp>
        </mc:Fallback>
      </mc:AlternateContent>
      <p:sp>
        <p:nvSpPr>
          <p:cNvPr id="6" name="Rettangolo 5"/>
          <p:cNvSpPr/>
          <p:nvPr/>
        </p:nvSpPr>
        <p:spPr>
          <a:xfrm>
            <a:off x="1785028" y="1782359"/>
            <a:ext cx="5643325" cy="71053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err="1" smtClean="0"/>
          </a:p>
        </p:txBody>
      </p:sp>
      <p:sp>
        <p:nvSpPr>
          <p:cNvPr id="7" name="Rettangolo 6"/>
          <p:cNvSpPr/>
          <p:nvPr/>
        </p:nvSpPr>
        <p:spPr>
          <a:xfrm>
            <a:off x="1785028" y="2544342"/>
            <a:ext cx="6480720" cy="720080"/>
          </a:xfrm>
          <a:prstGeom prst="rect">
            <a:avLst/>
          </a:prstGeom>
          <a:noFill/>
          <a:ln w="127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err="1" smtClean="0"/>
          </a:p>
        </p:txBody>
      </p:sp>
      <mc:AlternateContent xmlns:mc="http://schemas.openxmlformats.org/markup-compatibility/2006" xmlns:a14="http://schemas.microsoft.com/office/drawing/2010/main">
        <mc:Choice Requires="a14">
          <p:sp>
            <p:nvSpPr>
              <p:cNvPr id="8" name="CasellaDiTesto 7"/>
              <p:cNvSpPr txBox="1"/>
              <p:nvPr/>
            </p:nvSpPr>
            <p:spPr>
              <a:xfrm>
                <a:off x="0" y="3475945"/>
                <a:ext cx="7966620" cy="2891433"/>
              </a:xfrm>
              <a:prstGeom prst="rect">
                <a:avLst/>
              </a:prstGeom>
              <a:noFill/>
              <a:ln>
                <a:noFill/>
              </a:ln>
            </p:spPr>
            <p:txBody>
              <a:bodyPr wrap="square" rtlCol="0" anchor="ctr" anchorCtr="1">
                <a:spAutoFit/>
              </a:bodyPr>
              <a:lstStyle/>
              <a:p>
                <a:r>
                  <a:rPr lang="it-IT" sz="2000" dirty="0" smtClean="0"/>
                  <a:t>For the </a:t>
                </a:r>
                <a:r>
                  <a:rPr lang="it-IT" sz="2000" dirty="0" err="1"/>
                  <a:t>Kolmogorov</a:t>
                </a:r>
                <a:r>
                  <a:rPr lang="it-IT" sz="2000" dirty="0"/>
                  <a:t> model </a:t>
                </a:r>
                <a14:m>
                  <m:oMath xmlns:m="http://schemas.openxmlformats.org/officeDocument/2006/math">
                    <m:sSub>
                      <m:sSubPr>
                        <m:ctrlPr>
                          <a:rPr lang="it-IT" sz="2000" b="0" i="1" dirty="0" smtClean="0">
                            <a:latin typeface="Cambria Math" panose="02040503050406030204" pitchFamily="18" charset="0"/>
                          </a:rPr>
                        </m:ctrlPr>
                      </m:sSubPr>
                      <m:e>
                        <m:r>
                          <a:rPr lang="it-IT" sz="2000" i="1" dirty="0">
                            <a:latin typeface="Cambria Math" panose="02040503050406030204" pitchFamily="18" charset="0"/>
                          </a:rPr>
                          <m:t>𝑏</m:t>
                        </m:r>
                      </m:e>
                      <m:sub>
                        <m:r>
                          <a:rPr lang="it-IT" sz="2000" b="0" i="1" dirty="0" smtClean="0">
                            <a:latin typeface="Cambria Math" panose="02040503050406030204" pitchFamily="18" charset="0"/>
                          </a:rPr>
                          <m:t>𝛼</m:t>
                        </m:r>
                      </m:sub>
                    </m:sSub>
                    <m:d>
                      <m:dPr>
                        <m:ctrlPr>
                          <a:rPr lang="it-IT" sz="2000" i="1" dirty="0">
                            <a:latin typeface="Cambria Math" panose="02040503050406030204" pitchFamily="18" charset="0"/>
                          </a:rPr>
                        </m:ctrlPr>
                      </m:dPr>
                      <m:e>
                        <m:r>
                          <a:rPr lang="it-IT" sz="2000" i="1" dirty="0">
                            <a:latin typeface="Cambria Math" panose="02040503050406030204" pitchFamily="18" charset="0"/>
                          </a:rPr>
                          <m:t>𝜉</m:t>
                        </m:r>
                      </m:e>
                    </m:d>
                    <m:r>
                      <a:rPr lang="it-IT" sz="2000" i="1" dirty="0">
                        <a:latin typeface="Cambria Math" panose="02040503050406030204" pitchFamily="18" charset="0"/>
                      </a:rPr>
                      <m:t>∝</m:t>
                    </m:r>
                    <m:sSup>
                      <m:sSupPr>
                        <m:ctrlPr>
                          <a:rPr lang="it-IT" sz="2000" i="1" dirty="0">
                            <a:latin typeface="Cambria Math" panose="02040503050406030204" pitchFamily="18" charset="0"/>
                          </a:rPr>
                        </m:ctrlPr>
                      </m:sSupPr>
                      <m:e>
                        <m:r>
                          <a:rPr lang="it-IT" sz="2000" i="1" dirty="0">
                            <a:latin typeface="Cambria Math" panose="02040503050406030204" pitchFamily="18" charset="0"/>
                          </a:rPr>
                          <m:t>𝜉</m:t>
                        </m:r>
                      </m:e>
                      <m:sup>
                        <m:r>
                          <a:rPr lang="it-IT" sz="2000" i="1" dirty="0">
                            <a:latin typeface="Cambria Math" panose="02040503050406030204" pitchFamily="18" charset="0"/>
                          </a:rPr>
                          <m:t>2/3</m:t>
                        </m:r>
                      </m:sup>
                    </m:sSup>
                  </m:oMath>
                </a14:m>
                <a:r>
                  <a:rPr lang="en-US" sz="2000" dirty="0" smtClean="0"/>
                  <a:t> we have two different regimes</a:t>
                </a:r>
              </a:p>
              <a:p>
                <a:pPr marL="342900" indent="-342900">
                  <a:buFont typeface="Arial" panose="020B0604020202020204" pitchFamily="34" charset="0"/>
                  <a:buChar char="•"/>
                </a:pPr>
                <a:r>
                  <a:rPr lang="it-IT" sz="2000" dirty="0" err="1"/>
                  <a:t>if</a:t>
                </a:r>
                <a:r>
                  <a:rPr lang="it-IT" sz="2000" dirty="0"/>
                  <a:t> </a:t>
                </a:r>
                <a14:m>
                  <m:oMath xmlns:m="http://schemas.openxmlformats.org/officeDocument/2006/math">
                    <m:r>
                      <a:rPr lang="it-IT" sz="2000" i="1">
                        <a:latin typeface="Cambria Math" panose="02040503050406030204" pitchFamily="18" charset="0"/>
                      </a:rPr>
                      <m:t>𝑊</m:t>
                    </m:r>
                    <m:d>
                      <m:dPr>
                        <m:ctrlPr>
                          <a:rPr lang="it-IT" sz="2000" i="1">
                            <a:latin typeface="Cambria Math" panose="02040503050406030204" pitchFamily="18" charset="0"/>
                          </a:rPr>
                        </m:ctrlPr>
                      </m:dPr>
                      <m:e>
                        <m:r>
                          <a:rPr lang="it-IT" sz="2000" i="1">
                            <a:latin typeface="Cambria Math" panose="02040503050406030204" pitchFamily="18" charset="0"/>
                          </a:rPr>
                          <m:t>𝑍</m:t>
                        </m:r>
                      </m:e>
                    </m:d>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𝐿</m:t>
                        </m:r>
                      </m:e>
                      <m:sub>
                        <m:r>
                          <a:rPr lang="it-IT" sz="2000" i="1">
                            <a:latin typeface="Cambria Math" panose="02040503050406030204" pitchFamily="18" charset="0"/>
                          </a:rPr>
                          <m:t>0</m:t>
                        </m:r>
                      </m:sub>
                    </m:sSub>
                  </m:oMath>
                </a14:m>
                <a:endParaRPr lang="it-IT" sz="2000" dirty="0"/>
              </a:p>
              <a:p>
                <a:pPr marL="800100" lvl="1" indent="-342900">
                  <a:buFontTx/>
                  <a:buChar char="-"/>
                </a:pPr>
                <a:r>
                  <a:rPr lang="en-US" sz="2000" dirty="0" smtClean="0"/>
                  <a:t>The </a:t>
                </a:r>
                <a:r>
                  <a:rPr lang="en-US" sz="2000" dirty="0"/>
                  <a:t>exponential in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𝜉</m:t>
                        </m:r>
                      </m:e>
                      <m:sub>
                        <m:r>
                          <a:rPr lang="en-US" sz="2000" i="1">
                            <a:latin typeface="Cambria Math" panose="02040503050406030204" pitchFamily="18" charset="0"/>
                          </a:rPr>
                          <m:t>𝑦</m:t>
                        </m:r>
                      </m:sub>
                    </m:sSub>
                  </m:oMath>
                </a14:m>
                <a:r>
                  <a:rPr lang="en-US" sz="2000" dirty="0"/>
                  <a:t> vary slowly compared to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𝑏</m:t>
                        </m:r>
                      </m:e>
                      <m:sub>
                        <m:r>
                          <a:rPr lang="en-US" sz="2000" i="1" smtClean="0">
                            <a:latin typeface="Cambria Math" panose="02040503050406030204" pitchFamily="18" charset="0"/>
                          </a:rPr>
                          <m:t>𝛼</m:t>
                        </m:r>
                      </m:sub>
                    </m:sSub>
                  </m:oMath>
                </a14:m>
                <a:endParaRPr lang="en-US" sz="2000" dirty="0" smtClean="0"/>
              </a:p>
              <a:p>
                <a:pPr marL="800100" lvl="1" indent="-342900">
                  <a:buFontTx/>
                  <a:buChar char="-"/>
                </a:pPr>
                <a:r>
                  <a:rPr lang="en-US" sz="2000" dirty="0" smtClean="0"/>
                  <a:t>Describe </a:t>
                </a:r>
                <a:r>
                  <a:rPr lang="en-US" sz="2000" dirty="0"/>
                  <a:t>the emission at high </a:t>
                </a:r>
                <a:r>
                  <a:rPr lang="en-US" sz="2000" dirty="0" smtClean="0"/>
                  <a:t>altitude</a:t>
                </a:r>
                <a:endParaRPr lang="en-US" sz="2000" dirty="0"/>
              </a:p>
              <a:p>
                <a:pPr lvl="1"/>
                <a:endParaRPr lang="it-IT" sz="2000" dirty="0"/>
              </a:p>
              <a:p>
                <a:pPr marL="342900" indent="-342900">
                  <a:buFont typeface="Arial" panose="020B0604020202020204" pitchFamily="34" charset="0"/>
                  <a:buChar char="•"/>
                </a:pPr>
                <a:r>
                  <a:rPr lang="it-IT" sz="2000" dirty="0" err="1"/>
                  <a:t>if</a:t>
                </a:r>
                <a:r>
                  <a:rPr lang="it-IT" sz="2000" dirty="0"/>
                  <a:t> </a:t>
                </a:r>
                <a14:m>
                  <m:oMath xmlns:m="http://schemas.openxmlformats.org/officeDocument/2006/math">
                    <m:r>
                      <a:rPr lang="it-IT" sz="2000" i="1">
                        <a:latin typeface="Cambria Math" panose="02040503050406030204" pitchFamily="18" charset="0"/>
                      </a:rPr>
                      <m:t>𝑊</m:t>
                    </m:r>
                    <m:d>
                      <m:dPr>
                        <m:ctrlPr>
                          <a:rPr lang="it-IT" sz="2000" i="1">
                            <a:latin typeface="Cambria Math" panose="02040503050406030204" pitchFamily="18" charset="0"/>
                          </a:rPr>
                        </m:ctrlPr>
                      </m:dPr>
                      <m:e>
                        <m:r>
                          <a:rPr lang="it-IT" sz="2000" i="1">
                            <a:latin typeface="Cambria Math" panose="02040503050406030204" pitchFamily="18" charset="0"/>
                          </a:rPr>
                          <m:t>𝑍</m:t>
                        </m:r>
                      </m:e>
                    </m:d>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𝐿</m:t>
                        </m:r>
                      </m:e>
                      <m:sub>
                        <m:r>
                          <a:rPr lang="it-IT" sz="2000" i="1">
                            <a:latin typeface="Cambria Math" panose="02040503050406030204" pitchFamily="18" charset="0"/>
                          </a:rPr>
                          <m:t>0</m:t>
                        </m:r>
                      </m:sub>
                    </m:sSub>
                  </m:oMath>
                </a14:m>
                <a:endParaRPr lang="it-IT" sz="2000" dirty="0"/>
              </a:p>
              <a:p>
                <a:pPr marL="800100" lvl="1" indent="-342900">
                  <a:buFontTx/>
                  <a:buChar char="-"/>
                </a:pP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𝑏</m:t>
                        </m:r>
                      </m:e>
                      <m:sub>
                        <m:r>
                          <a:rPr lang="en-US" sz="2000" i="1" dirty="0" smtClean="0">
                            <a:latin typeface="Cambria Math" panose="02040503050406030204" pitchFamily="18" charset="0"/>
                          </a:rPr>
                          <m:t>𝛼</m:t>
                        </m:r>
                      </m:sub>
                    </m:sSub>
                    <m:r>
                      <a:rPr lang="en-US" sz="2000" i="1" dirty="0" smtClean="0">
                        <a:latin typeface="Cambria Math" panose="02040503050406030204" pitchFamily="18" charset="0"/>
                      </a:rPr>
                      <m:t> </m:t>
                    </m:r>
                  </m:oMath>
                </a14:m>
                <a:r>
                  <a:rPr lang="en-US" sz="2000" dirty="0"/>
                  <a:t>vary slowly compared with the exponential in </a:t>
                </a:r>
                <a14:m>
                  <m:oMath xmlns:m="http://schemas.openxmlformats.org/officeDocument/2006/math">
                    <m:sSub>
                      <m:sSubPr>
                        <m:ctrlPr>
                          <a:rPr lang="en-US" sz="2000" i="1" dirty="0" err="1" smtClean="0">
                            <a:latin typeface="Cambria Math" panose="02040503050406030204" pitchFamily="18" charset="0"/>
                          </a:rPr>
                        </m:ctrlPr>
                      </m:sSubPr>
                      <m:e>
                        <m:r>
                          <a:rPr lang="en-US" sz="2000" i="1" dirty="0" smtClean="0">
                            <a:latin typeface="Cambria Math" panose="02040503050406030204" pitchFamily="18" charset="0"/>
                          </a:rPr>
                          <m:t>𝜉</m:t>
                        </m:r>
                      </m:e>
                      <m:sub>
                        <m:r>
                          <a:rPr lang="en-US" sz="2000" i="1" dirty="0" err="1">
                            <a:latin typeface="Cambria Math" panose="02040503050406030204" pitchFamily="18" charset="0"/>
                          </a:rPr>
                          <m:t>𝑦</m:t>
                        </m:r>
                      </m:sub>
                    </m:sSub>
                    <m:r>
                      <a:rPr lang="en-US" sz="2000" i="1" dirty="0">
                        <a:latin typeface="Cambria Math" panose="02040503050406030204" pitchFamily="18" charset="0"/>
                      </a:rPr>
                      <m:t> </m:t>
                    </m:r>
                  </m:oMath>
                </a14:m>
                <a:endParaRPr lang="en-US" sz="2000" dirty="0"/>
              </a:p>
              <a:p>
                <a:pPr marL="800100" lvl="1" indent="-342900">
                  <a:buFontTx/>
                  <a:buChar char="-"/>
                </a:pPr>
                <a:r>
                  <a:rPr lang="en-US" sz="2000" dirty="0" smtClean="0"/>
                  <a:t>Describe </a:t>
                </a:r>
                <a:r>
                  <a:rPr lang="en-US" sz="2000" dirty="0"/>
                  <a:t>the emission at low </a:t>
                </a:r>
                <a:r>
                  <a:rPr lang="en-US" sz="2000" dirty="0" smtClean="0"/>
                  <a:t>altitude</a:t>
                </a:r>
                <a:endParaRPr lang="en-US" sz="2000" dirty="0"/>
              </a:p>
              <a:p>
                <a:endParaRPr lang="en-US" dirty="0" smtClean="0"/>
              </a:p>
            </p:txBody>
          </p:sp>
        </mc:Choice>
        <mc:Fallback xmlns="">
          <p:sp>
            <p:nvSpPr>
              <p:cNvPr id="8" name="CasellaDiTesto 7"/>
              <p:cNvSpPr txBox="1">
                <a:spLocks noRot="1" noChangeAspect="1" noMove="1" noResize="1" noEditPoints="1" noAdjustHandles="1" noChangeArrowheads="1" noChangeShapeType="1" noTextEdit="1"/>
              </p:cNvSpPr>
              <p:nvPr/>
            </p:nvSpPr>
            <p:spPr>
              <a:xfrm>
                <a:off x="0" y="3475945"/>
                <a:ext cx="7966620" cy="2891433"/>
              </a:xfrm>
              <a:prstGeom prst="rect">
                <a:avLst/>
              </a:prstGeom>
              <a:blipFill>
                <a:blip r:embed="rId3"/>
                <a:stretch>
                  <a:fillRect t="-211"/>
                </a:stretch>
              </a:blipFill>
              <a:ln>
                <a:noFill/>
              </a:ln>
            </p:spPr>
            <p:txBody>
              <a:bodyPr/>
              <a:lstStyle/>
              <a:p>
                <a:r>
                  <a:rPr lang="en-US">
                    <a:noFill/>
                  </a:rPr>
                  <a:t> </a:t>
                </a:r>
              </a:p>
            </p:txBody>
          </p:sp>
        </mc:Fallback>
      </mc:AlternateContent>
      <p:sp>
        <p:nvSpPr>
          <p:cNvPr id="10" name="CasellaDiTesto 9"/>
          <p:cNvSpPr txBox="1"/>
          <p:nvPr/>
        </p:nvSpPr>
        <p:spPr>
          <a:xfrm>
            <a:off x="5638800" y="3223264"/>
            <a:ext cx="65" cy="276999"/>
          </a:xfrm>
          <a:prstGeom prst="rect">
            <a:avLst/>
          </a:prstGeom>
          <a:noFill/>
          <a:ln>
            <a:solidFill>
              <a:schemeClr val="accent1">
                <a:lumMod val="20000"/>
                <a:lumOff val="80000"/>
              </a:schemeClr>
            </a:solidFill>
          </a:ln>
        </p:spPr>
        <p:txBody>
          <a:bodyPr wrap="none" lIns="0" tIns="0" rIns="0" bIns="0" rtlCol="0" anchor="ctr" anchorCtr="1">
            <a:spAutoFit/>
          </a:bodyPr>
          <a:lstStyle/>
          <a:p>
            <a:endParaRPr lang="en-US" dirty="0" smtClean="0"/>
          </a:p>
        </p:txBody>
      </p:sp>
      <mc:AlternateContent xmlns:mc="http://schemas.openxmlformats.org/markup-compatibility/2006" xmlns:a14="http://schemas.microsoft.com/office/drawing/2010/main">
        <mc:Choice Requires="a14">
          <p:sp>
            <p:nvSpPr>
              <p:cNvPr id="11" name="Rettangolo 10"/>
              <p:cNvSpPr/>
              <p:nvPr/>
            </p:nvSpPr>
            <p:spPr>
              <a:xfrm>
                <a:off x="8470676" y="1611671"/>
                <a:ext cx="3974040" cy="645048"/>
              </a:xfrm>
              <a:prstGeom prst="rect">
                <a:avLst/>
              </a:prstGeom>
            </p:spPr>
            <p:txBody>
              <a:bodyPr wrap="square">
                <a:spAutoFit/>
              </a:bodyPr>
              <a:lstStyle/>
              <a:p>
                <a14:m>
                  <m:oMath xmlns:m="http://schemas.openxmlformats.org/officeDocument/2006/math">
                    <m:r>
                      <a:rPr lang="it-IT" sz="2400" b="0" i="1" smtClean="0">
                        <a:latin typeface="Cambria Math" panose="02040503050406030204" pitchFamily="18" charset="0"/>
                      </a:rPr>
                      <m:t>𝑆</m:t>
                    </m:r>
                    <m:d>
                      <m:dPr>
                        <m:ctrlPr>
                          <a:rPr lang="it-IT" sz="2400" b="0" i="1" smtClean="0">
                            <a:latin typeface="Cambria Math" panose="02040503050406030204" pitchFamily="18" charset="0"/>
                          </a:rPr>
                        </m:ctrlPr>
                      </m:dPr>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𝜔</m:t>
                            </m:r>
                          </m:num>
                          <m:den>
                            <m:r>
                              <a:rPr lang="it-IT" sz="2400" b="0" i="1" smtClean="0">
                                <a:latin typeface="Cambria Math" panose="02040503050406030204" pitchFamily="18" charset="0"/>
                              </a:rPr>
                              <m:t>𝑣</m:t>
                            </m:r>
                          </m:den>
                        </m:f>
                      </m:e>
                    </m:d>
                    <m:r>
                      <a:rPr lang="it-IT" sz="2400" b="0" i="1" smtClean="0">
                        <a:latin typeface="Cambria Math" panose="02040503050406030204" pitchFamily="18" charset="0"/>
                      </a:rPr>
                      <m:t> =</m:t>
                    </m:r>
                    <m:r>
                      <m:rPr>
                        <m:sty m:val="p"/>
                      </m:rPr>
                      <a:rPr lang="it-IT" sz="2400" b="0" i="0" smtClean="0">
                        <a:solidFill>
                          <a:srgbClr val="FF0000"/>
                        </a:solidFill>
                        <a:latin typeface="Cambria Math" panose="02040503050406030204" pitchFamily="18" charset="0"/>
                      </a:rPr>
                      <m:t>Φ</m:t>
                    </m:r>
                    <m:d>
                      <m:dPr>
                        <m:ctrlPr>
                          <a:rPr lang="it-IT" sz="2400" b="0" i="1" smtClean="0">
                            <a:solidFill>
                              <a:srgbClr val="FF0000"/>
                            </a:solidFill>
                            <a:latin typeface="Cambria Math" panose="02040503050406030204" pitchFamily="18" charset="0"/>
                          </a:rPr>
                        </m:ctrlPr>
                      </m:dPr>
                      <m:e>
                        <m:f>
                          <m:fPr>
                            <m:ctrlPr>
                              <a:rPr lang="it-IT" sz="2400" b="0" i="1" smtClean="0">
                                <a:solidFill>
                                  <a:srgbClr val="FF0000"/>
                                </a:solidFill>
                                <a:latin typeface="Cambria Math" panose="02040503050406030204" pitchFamily="18" charset="0"/>
                              </a:rPr>
                            </m:ctrlPr>
                          </m:fPr>
                          <m:num>
                            <m:r>
                              <a:rPr lang="it-IT" sz="2400" b="0" i="1" smtClean="0">
                                <a:solidFill>
                                  <a:srgbClr val="FF0000"/>
                                </a:solidFill>
                                <a:latin typeface="Cambria Math" panose="02040503050406030204" pitchFamily="18" charset="0"/>
                              </a:rPr>
                              <m:t>𝜔</m:t>
                            </m:r>
                          </m:num>
                          <m:den>
                            <m:r>
                              <a:rPr lang="it-IT" sz="2400" b="0" i="1" smtClean="0">
                                <a:solidFill>
                                  <a:srgbClr val="FF0000"/>
                                </a:solidFill>
                                <a:latin typeface="Cambria Math" panose="02040503050406030204" pitchFamily="18" charset="0"/>
                              </a:rPr>
                              <m:t>𝑣</m:t>
                            </m:r>
                          </m:den>
                        </m:f>
                      </m:e>
                    </m:d>
                    <m:r>
                      <a:rPr lang="it-IT" sz="2400" b="0" i="1" smtClean="0">
                        <a:latin typeface="Cambria Math" panose="02040503050406030204" pitchFamily="18" charset="0"/>
                      </a:rPr>
                      <m:t>⋅</m:t>
                    </m:r>
                    <m:r>
                      <a:rPr lang="it-IT" sz="2400" b="0" i="1" smtClean="0">
                        <a:solidFill>
                          <a:srgbClr val="92D050"/>
                        </a:solidFill>
                        <a:latin typeface="Cambria Math" panose="02040503050406030204" pitchFamily="18" charset="0"/>
                      </a:rPr>
                      <m:t>𝐼</m:t>
                    </m:r>
                    <m:d>
                      <m:dPr>
                        <m:ctrlPr>
                          <a:rPr lang="it-IT" sz="2400" b="0" i="1" smtClean="0">
                            <a:solidFill>
                              <a:srgbClr val="92D050"/>
                            </a:solidFill>
                            <a:latin typeface="Cambria Math" panose="02040503050406030204" pitchFamily="18" charset="0"/>
                          </a:rPr>
                        </m:ctrlPr>
                      </m:dPr>
                      <m:e>
                        <m:f>
                          <m:fPr>
                            <m:ctrlPr>
                              <a:rPr lang="it-IT" sz="2400" b="0" i="1" smtClean="0">
                                <a:solidFill>
                                  <a:srgbClr val="92D050"/>
                                </a:solidFill>
                                <a:latin typeface="Cambria Math" panose="02040503050406030204" pitchFamily="18" charset="0"/>
                              </a:rPr>
                            </m:ctrlPr>
                          </m:fPr>
                          <m:num>
                            <m:r>
                              <a:rPr lang="it-IT" sz="2400" b="0" i="1" smtClean="0">
                                <a:solidFill>
                                  <a:srgbClr val="92D050"/>
                                </a:solidFill>
                                <a:latin typeface="Cambria Math" panose="02040503050406030204" pitchFamily="18" charset="0"/>
                              </a:rPr>
                              <m:t>𝜔</m:t>
                            </m:r>
                          </m:num>
                          <m:den>
                            <m:r>
                              <a:rPr lang="it-IT" sz="2400" b="0" i="1" smtClean="0">
                                <a:solidFill>
                                  <a:srgbClr val="92D050"/>
                                </a:solidFill>
                                <a:latin typeface="Cambria Math" panose="02040503050406030204" pitchFamily="18" charset="0"/>
                              </a:rPr>
                              <m:t>𝑣</m:t>
                            </m:r>
                          </m:den>
                        </m:f>
                      </m:e>
                    </m:d>
                  </m:oMath>
                </a14:m>
                <a:r>
                  <a:rPr lang="en-US" sz="2400" dirty="0" smtClean="0">
                    <a:solidFill>
                      <a:srgbClr val="92D050"/>
                    </a:solidFill>
                  </a:rPr>
                  <a:t> </a:t>
                </a:r>
                <a:endParaRPr lang="en-US" sz="2400" dirty="0">
                  <a:solidFill>
                    <a:srgbClr val="92D050"/>
                  </a:solidFill>
                </a:endParaRPr>
              </a:p>
            </p:txBody>
          </p:sp>
        </mc:Choice>
        <mc:Fallback xmlns="">
          <p:sp>
            <p:nvSpPr>
              <p:cNvPr id="11" name="Rettangolo 10"/>
              <p:cNvSpPr>
                <a:spLocks noRot="1" noChangeAspect="1" noMove="1" noResize="1" noEditPoints="1" noAdjustHandles="1" noChangeArrowheads="1" noChangeShapeType="1" noTextEdit="1"/>
              </p:cNvSpPr>
              <p:nvPr/>
            </p:nvSpPr>
            <p:spPr>
              <a:xfrm>
                <a:off x="8470676" y="1611671"/>
                <a:ext cx="3974040" cy="645048"/>
              </a:xfrm>
              <a:prstGeom prst="rect">
                <a:avLst/>
              </a:prstGeom>
              <a:blipFill>
                <a:blip r:embed="rId4"/>
                <a:stretch>
                  <a:fillRect/>
                </a:stretch>
              </a:blipFill>
            </p:spPr>
            <p:txBody>
              <a:bodyPr/>
              <a:lstStyle/>
              <a:p>
                <a:r>
                  <a:rPr lang="en-US">
                    <a:noFill/>
                  </a:rPr>
                  <a:t> </a:t>
                </a:r>
              </a:p>
            </p:txBody>
          </p:sp>
        </mc:Fallback>
      </mc:AlternateContent>
      <p:sp>
        <p:nvSpPr>
          <p:cNvPr id="12" name="CasellaDiTesto 11"/>
          <p:cNvSpPr txBox="1"/>
          <p:nvPr/>
        </p:nvSpPr>
        <p:spPr>
          <a:xfrm>
            <a:off x="8326660" y="2376634"/>
            <a:ext cx="3528392" cy="1200329"/>
          </a:xfrm>
          <a:prstGeom prst="rect">
            <a:avLst/>
          </a:prstGeom>
          <a:noFill/>
          <a:ln>
            <a:noFill/>
          </a:ln>
        </p:spPr>
        <p:txBody>
          <a:bodyPr wrap="square" rtlCol="0" anchor="ctr" anchorCtr="1">
            <a:spAutoFit/>
          </a:bodyPr>
          <a:lstStyle/>
          <a:p>
            <a:pPr marL="285750" indent="-285750">
              <a:buFont typeface="Arial" panose="020B0604020202020204" pitchFamily="34" charset="0"/>
              <a:buChar char="•"/>
            </a:pPr>
            <a:r>
              <a:rPr lang="en-US" dirty="0" smtClean="0">
                <a:solidFill>
                  <a:srgbClr val="FF0000"/>
                </a:solidFill>
              </a:rPr>
              <a:t>Temporal power spectrum due to motion of the atmosphere</a:t>
            </a:r>
          </a:p>
          <a:p>
            <a:pPr marL="285750" indent="-285750">
              <a:buFont typeface="Arial" panose="020B0604020202020204" pitchFamily="34" charset="0"/>
              <a:buChar char="•"/>
            </a:pPr>
            <a:r>
              <a:rPr lang="en-US" dirty="0" smtClean="0">
                <a:solidFill>
                  <a:srgbClr val="92D050"/>
                </a:solidFill>
              </a:rPr>
              <a:t>Instrumental filter on the temporal power spectrum</a:t>
            </a:r>
          </a:p>
        </p:txBody>
      </p:sp>
    </p:spTree>
    <p:extLst>
      <p:ext uri="{BB962C8B-B14F-4D97-AF65-F5344CB8AC3E}">
        <p14:creationId xmlns:p14="http://schemas.microsoft.com/office/powerpoint/2010/main" val="145129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The two-slope model </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41784" y="1247665"/>
                <a:ext cx="5796644" cy="4773623"/>
              </a:xfrm>
            </p:spPr>
            <p:txBody>
              <a:bodyPr>
                <a:normAutofit/>
              </a:bodyPr>
              <a:lstStyle/>
              <a:p>
                <a:pPr marL="0" indent="0">
                  <a:buNone/>
                </a:pPr>
                <a:r>
                  <a:rPr lang="it-IT" sz="2000" dirty="0" smtClean="0"/>
                  <a:t>If </a:t>
                </a:r>
                <a14:m>
                  <m:oMath xmlns:m="http://schemas.openxmlformats.org/officeDocument/2006/math">
                    <m:r>
                      <a:rPr lang="it-IT" sz="2000" i="1">
                        <a:latin typeface="Cambria Math" panose="02040503050406030204" pitchFamily="18" charset="0"/>
                      </a:rPr>
                      <m:t>𝑊</m:t>
                    </m:r>
                    <m:d>
                      <m:dPr>
                        <m:ctrlPr>
                          <a:rPr lang="it-IT" sz="2000" i="1">
                            <a:latin typeface="Cambria Math" panose="02040503050406030204" pitchFamily="18" charset="0"/>
                          </a:rPr>
                        </m:ctrlPr>
                      </m:dPr>
                      <m:e>
                        <m:r>
                          <a:rPr lang="it-IT" sz="2000" i="1">
                            <a:latin typeface="Cambria Math" panose="02040503050406030204" pitchFamily="18" charset="0"/>
                          </a:rPr>
                          <m:t>𝑍</m:t>
                        </m:r>
                      </m:e>
                    </m:d>
                    <m:r>
                      <a:rPr lang="it-IT" sz="2000" b="0" i="1" smtClean="0">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𝐿</m:t>
                        </m:r>
                      </m:e>
                      <m:sub>
                        <m:r>
                          <a:rPr lang="it-IT" sz="2000" i="1">
                            <a:latin typeface="Cambria Math" panose="02040503050406030204" pitchFamily="18" charset="0"/>
                          </a:rPr>
                          <m:t>0</m:t>
                        </m:r>
                      </m:sub>
                    </m:sSub>
                  </m:oMath>
                </a14:m>
                <a:endParaRPr lang="it-IT" sz="2000" dirty="0"/>
              </a:p>
              <a:p>
                <a:pPr marL="0" indent="0">
                  <a:buNone/>
                </a:pPr>
                <a14:m>
                  <m:oMathPara xmlns:m="http://schemas.openxmlformats.org/officeDocument/2006/math">
                    <m:oMathParaPr>
                      <m:jc m:val="centerGroup"/>
                    </m:oMathParaPr>
                    <m:oMath xmlns:m="http://schemas.openxmlformats.org/officeDocument/2006/math">
                      <m:r>
                        <m:rPr>
                          <m:sty m:val="p"/>
                        </m:rPr>
                        <a:rPr lang="it-IT" sz="2000">
                          <a:latin typeface="Cambria Math" panose="02040503050406030204" pitchFamily="18" charset="0"/>
                        </a:rPr>
                        <m:t>Φ</m:t>
                      </m:r>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𝜔</m:t>
                              </m:r>
                            </m:num>
                            <m:den>
                              <m:r>
                                <a:rPr lang="it-IT" sz="2000" i="1">
                                  <a:latin typeface="Cambria Math" panose="02040503050406030204" pitchFamily="18" charset="0"/>
                                </a:rPr>
                                <m:t>𝑣</m:t>
                              </m:r>
                            </m:den>
                          </m:f>
                        </m:e>
                      </m:d>
                      <m:r>
                        <a:rPr lang="en-US" sz="2000" dirty="0">
                          <a:latin typeface="Cambria Math" panose="02040503050406030204" pitchFamily="18" charset="0"/>
                        </a:rPr>
                        <m:t>=</m:t>
                      </m:r>
                      <m:d>
                        <m:dPr>
                          <m:begChr m:val="{"/>
                          <m:endChr m:val=""/>
                          <m:ctrlPr>
                            <a:rPr lang="en-US" sz="2000"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sSup>
                                  <m:sSupPr>
                                    <m:ctrlPr>
                                      <a:rPr lang="it-IT" sz="2000" i="1" dirty="0">
                                        <a:latin typeface="Cambria Math" panose="02040503050406030204" pitchFamily="18" charset="0"/>
                                      </a:rPr>
                                    </m:ctrlPr>
                                  </m:sSupPr>
                                  <m:e>
                                    <m:d>
                                      <m:dPr>
                                        <m:ctrlPr>
                                          <a:rPr lang="it-IT" sz="2000" i="1" dirty="0">
                                            <a:latin typeface="Cambria Math" panose="02040503050406030204" pitchFamily="18" charset="0"/>
                                          </a:rPr>
                                        </m:ctrlPr>
                                      </m:dPr>
                                      <m:e>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e>
                                    </m:d>
                                  </m:e>
                                  <m:sup>
                                    <m:r>
                                      <a:rPr lang="it-IT" sz="2000" i="1" dirty="0">
                                        <a:latin typeface="Cambria Math" panose="02040503050406030204" pitchFamily="18" charset="0"/>
                                      </a:rPr>
                                      <m:t>−11/3</m:t>
                                    </m:r>
                                  </m:sup>
                                </m:sSup>
                                <m:f>
                                  <m:fPr>
                                    <m:ctrlPr>
                                      <a:rPr lang="it-IT" sz="2000" i="1" dirty="0">
                                        <a:latin typeface="Cambria Math" panose="02040503050406030204" pitchFamily="18" charset="0"/>
                                      </a:rPr>
                                    </m:ctrlPr>
                                  </m:fPr>
                                  <m:num>
                                    <m:r>
                                      <a:rPr lang="it-IT" sz="2000" dirty="0">
                                        <a:latin typeface="Cambria Math" panose="02040503050406030204" pitchFamily="18" charset="0"/>
                                      </a:rPr>
                                      <m:t>1</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𝐿</m:t>
                                        </m:r>
                                      </m:e>
                                      <m:sub>
                                        <m:r>
                                          <a:rPr lang="it-IT" sz="2000" i="1" dirty="0">
                                            <a:latin typeface="Cambria Math" panose="02040503050406030204" pitchFamily="18" charset="0"/>
                                          </a:rPr>
                                          <m:t>0</m:t>
                                        </m:r>
                                      </m:sub>
                                    </m:sSub>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𝑙</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𝑙</m:t>
                                        </m:r>
                                      </m:e>
                                      <m:sub>
                                        <m:r>
                                          <a:rPr lang="it-IT" sz="2000" i="1" dirty="0">
                                            <a:latin typeface="Cambria Math" panose="02040503050406030204" pitchFamily="18" charset="0"/>
                                          </a:rPr>
                                          <m:t>0</m:t>
                                        </m:r>
                                      </m:sub>
                                    </m:sSub>
                                  </m:den>
                                </m:f>
                              </m:e>
                            </m:mr>
                            <m:mr>
                              <m:e>
                                <m:r>
                                  <a:rPr lang="it-IT" sz="2000" i="1" dirty="0">
                                    <a:latin typeface="Cambria Math" panose="02040503050406030204" pitchFamily="18" charset="0"/>
                                  </a:rPr>
                                  <m:t>𝑐𝑜𝑛𝑠𝑡</m:t>
                                </m:r>
                                <m:r>
                                  <a:rPr lang="it-IT" sz="2000" i="1" dirty="0">
                                    <a:latin typeface="Cambria Math" panose="02040503050406030204" pitchFamily="18" charset="0"/>
                                  </a:rPr>
                                  <m:t>                  </m:t>
                                </m:r>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1</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𝐿</m:t>
                                        </m:r>
                                      </m:e>
                                      <m:sub>
                                        <m:r>
                                          <a:rPr lang="it-IT" sz="2000" i="1" dirty="0">
                                            <a:latin typeface="Cambria Math" panose="02040503050406030204" pitchFamily="18" charset="0"/>
                                          </a:rPr>
                                          <m:t>0</m:t>
                                        </m:r>
                                      </m:sub>
                                    </m:sSub>
                                  </m:den>
                                </m:f>
                              </m:e>
                            </m:mr>
                          </m:m>
                        </m:e>
                      </m:d>
                    </m:oMath>
                  </m:oMathPara>
                </a14:m>
                <a:endParaRPr lang="en-US" sz="2000" dirty="0"/>
              </a:p>
              <a:p>
                <a:pPr marL="0" indent="0">
                  <a:buNone/>
                </a:pPr>
                <a:r>
                  <a:rPr lang="it-IT" sz="2000" dirty="0" err="1" smtClean="0"/>
                  <a:t>If</a:t>
                </a:r>
                <a:r>
                  <a:rPr lang="it-IT" sz="2000" dirty="0" smtClean="0"/>
                  <a:t> </a:t>
                </a:r>
                <a14:m>
                  <m:oMath xmlns:m="http://schemas.openxmlformats.org/officeDocument/2006/math">
                    <m:r>
                      <a:rPr lang="it-IT" sz="2000" i="1">
                        <a:latin typeface="Cambria Math" panose="02040503050406030204" pitchFamily="18" charset="0"/>
                      </a:rPr>
                      <m:t>𝑊</m:t>
                    </m:r>
                    <m:d>
                      <m:dPr>
                        <m:ctrlPr>
                          <a:rPr lang="it-IT" sz="2000" i="1">
                            <a:latin typeface="Cambria Math" panose="02040503050406030204" pitchFamily="18" charset="0"/>
                          </a:rPr>
                        </m:ctrlPr>
                      </m:dPr>
                      <m:e>
                        <m:r>
                          <a:rPr lang="it-IT" sz="2000" i="1">
                            <a:latin typeface="Cambria Math" panose="02040503050406030204" pitchFamily="18" charset="0"/>
                          </a:rPr>
                          <m:t>𝑍</m:t>
                        </m:r>
                      </m:e>
                    </m:d>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rPr>
                          <m:t>𝐿</m:t>
                        </m:r>
                      </m:e>
                      <m:sub>
                        <m:r>
                          <a:rPr lang="it-IT" sz="2000" i="1">
                            <a:latin typeface="Cambria Math" panose="02040503050406030204" pitchFamily="18" charset="0"/>
                          </a:rPr>
                          <m:t>0</m:t>
                        </m:r>
                      </m:sub>
                    </m:sSub>
                  </m:oMath>
                </a14:m>
                <a:endParaRPr lang="it-IT" sz="2000" dirty="0" smtClean="0"/>
              </a:p>
              <a:p>
                <a:pPr marL="0" indent="0">
                  <a:buNone/>
                </a:pPr>
                <a:endParaRPr lang="it-IT" sz="2000" dirty="0"/>
              </a:p>
              <a:p>
                <a:pPr marL="0" indent="0">
                  <a:buNone/>
                </a:pPr>
                <a14:m>
                  <m:oMathPara xmlns:m="http://schemas.openxmlformats.org/officeDocument/2006/math">
                    <m:oMathParaPr>
                      <m:jc m:val="centerGroup"/>
                    </m:oMathParaPr>
                    <m:oMath xmlns:m="http://schemas.openxmlformats.org/officeDocument/2006/math">
                      <m:r>
                        <m:rPr>
                          <m:sty m:val="p"/>
                        </m:rPr>
                        <a:rPr lang="it-IT" sz="2000">
                          <a:latin typeface="Cambria Math" panose="02040503050406030204" pitchFamily="18" charset="0"/>
                        </a:rPr>
                        <m:t>Φ</m:t>
                      </m:r>
                      <m:d>
                        <m:dPr>
                          <m:ctrlPr>
                            <a:rPr lang="it-IT" sz="2000" i="1">
                              <a:latin typeface="Cambria Math" panose="02040503050406030204" pitchFamily="18" charset="0"/>
                            </a:rPr>
                          </m:ctrlPr>
                        </m:dPr>
                        <m:e>
                          <m:f>
                            <m:fPr>
                              <m:ctrlPr>
                                <a:rPr lang="it-IT" sz="2000" i="1">
                                  <a:latin typeface="Cambria Math" panose="02040503050406030204" pitchFamily="18" charset="0"/>
                                </a:rPr>
                              </m:ctrlPr>
                            </m:fPr>
                            <m:num>
                              <m:r>
                                <a:rPr lang="it-IT" sz="2000" i="1">
                                  <a:latin typeface="Cambria Math" panose="02040503050406030204" pitchFamily="18" charset="0"/>
                                </a:rPr>
                                <m:t>𝜔</m:t>
                              </m:r>
                            </m:num>
                            <m:den>
                              <m:r>
                                <a:rPr lang="it-IT" sz="2000" i="1">
                                  <a:latin typeface="Cambria Math" panose="02040503050406030204" pitchFamily="18" charset="0"/>
                                </a:rPr>
                                <m:t>𝑣</m:t>
                              </m:r>
                            </m:den>
                          </m:f>
                        </m:e>
                      </m:d>
                      <m:r>
                        <a:rPr lang="en-US" sz="2000" dirty="0">
                          <a:latin typeface="Cambria Math" panose="02040503050406030204" pitchFamily="18" charset="0"/>
                        </a:rPr>
                        <m:t>=</m:t>
                      </m:r>
                      <m:d>
                        <m:dPr>
                          <m:begChr m:val="{"/>
                          <m:endChr m:val=""/>
                          <m:ctrlPr>
                            <a:rPr lang="en-US" sz="2000"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sSup>
                                  <m:sSupPr>
                                    <m:ctrlPr>
                                      <a:rPr lang="it-IT" sz="2000" i="1" dirty="0">
                                        <a:latin typeface="Cambria Math" panose="02040503050406030204" pitchFamily="18" charset="0"/>
                                      </a:rPr>
                                    </m:ctrlPr>
                                  </m:sSupPr>
                                  <m:e>
                                    <m:d>
                                      <m:dPr>
                                        <m:ctrlPr>
                                          <a:rPr lang="it-IT" sz="2000" i="1" dirty="0">
                                            <a:latin typeface="Cambria Math" panose="02040503050406030204" pitchFamily="18" charset="0"/>
                                          </a:rPr>
                                        </m:ctrlPr>
                                      </m:dPr>
                                      <m:e>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e>
                                    </m:d>
                                  </m:e>
                                  <m:sup>
                                    <m:r>
                                      <a:rPr lang="it-IT" sz="2000" i="1" dirty="0">
                                        <a:latin typeface="Cambria Math" panose="02040503050406030204" pitchFamily="18" charset="0"/>
                                      </a:rPr>
                                      <m:t>−8/3</m:t>
                                    </m:r>
                                  </m:sup>
                                </m:sSup>
                                <m:f>
                                  <m:fPr>
                                    <m:ctrlPr>
                                      <a:rPr lang="it-IT" sz="2000" i="1" dirty="0">
                                        <a:latin typeface="Cambria Math" panose="02040503050406030204" pitchFamily="18" charset="0"/>
                                      </a:rPr>
                                    </m:ctrlPr>
                                  </m:fPr>
                                  <m:num>
                                    <m:r>
                                      <a:rPr lang="it-IT" sz="2000" dirty="0">
                                        <a:latin typeface="Cambria Math" panose="02040503050406030204" pitchFamily="18" charset="0"/>
                                      </a:rPr>
                                      <m:t>1</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𝐿</m:t>
                                        </m:r>
                                      </m:e>
                                      <m:sub>
                                        <m:r>
                                          <a:rPr lang="it-IT" sz="2000" i="1" dirty="0">
                                            <a:latin typeface="Cambria Math" panose="02040503050406030204" pitchFamily="18" charset="0"/>
                                          </a:rPr>
                                          <m:t>0</m:t>
                                        </m:r>
                                      </m:sub>
                                    </m:sSub>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𝑙</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𝑙</m:t>
                                        </m:r>
                                      </m:e>
                                      <m:sub>
                                        <m:r>
                                          <a:rPr lang="it-IT" sz="2000" i="1" dirty="0">
                                            <a:latin typeface="Cambria Math" panose="02040503050406030204" pitchFamily="18" charset="0"/>
                                          </a:rPr>
                                          <m:t>0</m:t>
                                        </m:r>
                                      </m:sub>
                                    </m:sSub>
                                  </m:den>
                                </m:f>
                              </m:e>
                            </m:mr>
                            <m:mr>
                              <m:e>
                                <m:r>
                                  <a:rPr lang="it-IT" sz="2000" i="1" dirty="0">
                                    <a:latin typeface="Cambria Math" panose="02040503050406030204" pitchFamily="18" charset="0"/>
                                  </a:rPr>
                                  <m:t>𝑐𝑜𝑛𝑠𝑡</m:t>
                                </m:r>
                                <m:r>
                                  <a:rPr lang="it-IT" sz="2000" i="1" dirty="0">
                                    <a:latin typeface="Cambria Math" panose="02040503050406030204" pitchFamily="18" charset="0"/>
                                  </a:rPr>
                                  <m:t>                  </m:t>
                                </m:r>
                                <m:f>
                                  <m:fPr>
                                    <m:ctrlPr>
                                      <a:rPr lang="it-IT" sz="2000" i="1" dirty="0">
                                        <a:latin typeface="Cambria Math" panose="02040503050406030204" pitchFamily="18" charset="0"/>
                                      </a:rPr>
                                    </m:ctrlPr>
                                  </m:fPr>
                                  <m:num>
                                    <m:r>
                                      <a:rPr lang="it-IT" sz="2000" i="1" dirty="0">
                                        <a:latin typeface="Cambria Math" panose="02040503050406030204" pitchFamily="18" charset="0"/>
                                      </a:rPr>
                                      <m:t>𝜔</m:t>
                                    </m:r>
                                  </m:num>
                                  <m:den>
                                    <m:r>
                                      <a:rPr lang="it-IT" sz="2000" i="1" dirty="0">
                                        <a:latin typeface="Cambria Math" panose="02040503050406030204" pitchFamily="18" charset="0"/>
                                      </a:rPr>
                                      <m:t>𝑣</m:t>
                                    </m:r>
                                  </m:den>
                                </m:f>
                                <m:r>
                                  <a:rPr lang="it-IT" sz="2000" i="1" dirty="0">
                                    <a:latin typeface="Cambria Math" panose="02040503050406030204" pitchFamily="18" charset="0"/>
                                  </a:rPr>
                                  <m:t>≪</m:t>
                                </m:r>
                                <m:f>
                                  <m:fPr>
                                    <m:ctrlPr>
                                      <a:rPr lang="it-IT" sz="2000" i="1" dirty="0">
                                        <a:latin typeface="Cambria Math" panose="02040503050406030204" pitchFamily="18" charset="0"/>
                                      </a:rPr>
                                    </m:ctrlPr>
                                  </m:fPr>
                                  <m:num>
                                    <m:r>
                                      <a:rPr lang="it-IT" sz="2000" i="1" dirty="0">
                                        <a:latin typeface="Cambria Math" panose="02040503050406030204" pitchFamily="18" charset="0"/>
                                      </a:rPr>
                                      <m:t>1</m:t>
                                    </m:r>
                                  </m:num>
                                  <m:den>
                                    <m:sSub>
                                      <m:sSubPr>
                                        <m:ctrlPr>
                                          <a:rPr lang="it-IT" sz="2000" i="1" dirty="0">
                                            <a:latin typeface="Cambria Math" panose="02040503050406030204" pitchFamily="18" charset="0"/>
                                          </a:rPr>
                                        </m:ctrlPr>
                                      </m:sSubPr>
                                      <m:e>
                                        <m:r>
                                          <a:rPr lang="it-IT" sz="2000" i="1" dirty="0">
                                            <a:latin typeface="Cambria Math" panose="02040503050406030204" pitchFamily="18" charset="0"/>
                                          </a:rPr>
                                          <m:t>𝐿</m:t>
                                        </m:r>
                                      </m:e>
                                      <m:sub>
                                        <m:r>
                                          <a:rPr lang="it-IT" sz="2000" i="1" dirty="0">
                                            <a:latin typeface="Cambria Math" panose="02040503050406030204" pitchFamily="18" charset="0"/>
                                          </a:rPr>
                                          <m:t>0</m:t>
                                        </m:r>
                                      </m:sub>
                                    </m:sSub>
                                  </m:den>
                                </m:f>
                              </m:e>
                            </m:mr>
                          </m:m>
                        </m:e>
                      </m:d>
                    </m:oMath>
                  </m:oMathPara>
                </a14:m>
                <a:endParaRPr lang="en-US" sz="2000" dirty="0"/>
              </a:p>
              <a:p>
                <a:pPr marL="0" indent="0">
                  <a:buNone/>
                </a:pPr>
                <a:endParaRPr lang="it-IT" sz="2000" b="0" dirty="0" smtClean="0"/>
              </a:p>
              <a:p>
                <a:pPr marL="0" indent="0">
                  <a:buNone/>
                </a:pPr>
                <a:endParaRPr lang="it-IT" sz="2000" b="0" dirty="0" smtClean="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41784" y="1247665"/>
                <a:ext cx="5796644" cy="4773623"/>
              </a:xfrm>
              <a:blipFill>
                <a:blip r:embed="rId2"/>
                <a:stretch>
                  <a:fillRect l="-1052" t="-1405"/>
                </a:stretch>
              </a:blipFill>
            </p:spPr>
            <p:txBody>
              <a:bodyPr/>
              <a:lstStyle/>
              <a:p>
                <a:r>
                  <a:rPr lang="en-US">
                    <a:noFill/>
                  </a:rPr>
                  <a:t> </a:t>
                </a:r>
              </a:p>
            </p:txBody>
          </p:sp>
        </mc:Fallback>
      </mc:AlternateContent>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492" y="372245"/>
            <a:ext cx="4752528" cy="5929759"/>
          </a:xfrm>
          <a:prstGeom prst="rect">
            <a:avLst/>
          </a:prstGeom>
        </p:spPr>
      </p:pic>
      <p:sp>
        <p:nvSpPr>
          <p:cNvPr id="6" name="CasellaDiTesto 5"/>
          <p:cNvSpPr txBox="1"/>
          <p:nvPr/>
        </p:nvSpPr>
        <p:spPr>
          <a:xfrm>
            <a:off x="5638800" y="3292677"/>
            <a:ext cx="65" cy="276999"/>
          </a:xfrm>
          <a:prstGeom prst="rect">
            <a:avLst/>
          </a:prstGeom>
          <a:noFill/>
          <a:ln>
            <a:solidFill>
              <a:schemeClr val="accent1">
                <a:lumMod val="20000"/>
                <a:lumOff val="80000"/>
              </a:schemeClr>
            </a:solidFill>
          </a:ln>
        </p:spPr>
        <p:txBody>
          <a:bodyPr wrap="none" lIns="0" tIns="0" rIns="0" bIns="0" rtlCol="0" anchor="ctr" anchorCtr="1">
            <a:spAutoFit/>
          </a:bodyPr>
          <a:lstStyle/>
          <a:p>
            <a:endParaRPr lang="en-US" dirty="0" smtClean="0"/>
          </a:p>
        </p:txBody>
      </p:sp>
      <mc:AlternateContent xmlns:mc="http://schemas.openxmlformats.org/markup-compatibility/2006" xmlns:a14="http://schemas.microsoft.com/office/drawing/2010/main">
        <mc:Choice Requires="a14">
          <p:sp>
            <p:nvSpPr>
              <p:cNvPr id="7" name="Rettangolo 6"/>
              <p:cNvSpPr/>
              <p:nvPr/>
            </p:nvSpPr>
            <p:spPr>
              <a:xfrm>
                <a:off x="9406780" y="6088202"/>
                <a:ext cx="788677" cy="246221"/>
              </a:xfrm>
              <a:prstGeom prst="rect">
                <a:avLst/>
              </a:prstGeom>
            </p:spPr>
            <p:txBody>
              <a:bodyPr wrap="none">
                <a:spAutoFit/>
              </a:bodyPr>
              <a:lstStyle/>
              <a:p>
                <a14:m>
                  <m:oMath xmlns:m="http://schemas.openxmlformats.org/officeDocument/2006/math">
                    <m:r>
                      <a:rPr lang="it-IT" sz="1000" b="0" i="1" smtClean="0">
                        <a:latin typeface="Cambria Math" panose="02040503050406030204" pitchFamily="18" charset="0"/>
                      </a:rPr>
                      <m:t>(</m:t>
                    </m:r>
                    <m:r>
                      <a:rPr lang="it-IT" sz="1000" b="0" i="1" smtClean="0">
                        <a:latin typeface="Cambria Math" panose="02040503050406030204" pitchFamily="18" charset="0"/>
                      </a:rPr>
                      <m:t>𝜔</m:t>
                    </m:r>
                    <m:r>
                      <a:rPr lang="it-IT" sz="1000" b="0" i="1" smtClean="0">
                        <a:latin typeface="Cambria Math" panose="02040503050406030204" pitchFamily="18" charset="0"/>
                      </a:rPr>
                      <m:t>/</m:t>
                    </m:r>
                    <m:r>
                      <a:rPr lang="it-IT" sz="1000" b="0" i="1" smtClean="0">
                        <a:latin typeface="Cambria Math" panose="02040503050406030204" pitchFamily="18" charset="0"/>
                      </a:rPr>
                      <m:t>𝑣</m:t>
                    </m:r>
                    <m:r>
                      <a:rPr lang="it-IT" sz="1000" b="0" i="1" smtClean="0">
                        <a:latin typeface="Cambria Math" panose="02040503050406030204" pitchFamily="18" charset="0"/>
                      </a:rPr>
                      <m:t>)</m:t>
                    </m:r>
                  </m:oMath>
                </a14:m>
                <a:r>
                  <a:rPr lang="en-US" sz="1000" dirty="0" smtClean="0"/>
                  <a:t> </a:t>
                </a:r>
                <a14:m>
                  <m:oMath xmlns:m="http://schemas.openxmlformats.org/officeDocument/2006/math">
                    <m:sSup>
                      <m:sSupPr>
                        <m:ctrlPr>
                          <a:rPr lang="it-IT" sz="1000" b="0" i="1" dirty="0" smtClean="0">
                            <a:latin typeface="Cambria Math" panose="02040503050406030204" pitchFamily="18" charset="0"/>
                          </a:rPr>
                        </m:ctrlPr>
                      </m:sSupPr>
                      <m:e>
                        <m:r>
                          <a:rPr lang="it-IT" sz="1000" b="0" i="1" dirty="0" smtClean="0">
                            <a:latin typeface="Cambria Math" panose="02040503050406030204" pitchFamily="18" charset="0"/>
                          </a:rPr>
                          <m:t>𝑚</m:t>
                        </m:r>
                      </m:e>
                      <m:sup>
                        <m:r>
                          <a:rPr lang="it-IT" sz="1000" b="0" i="1" dirty="0" smtClean="0">
                            <a:latin typeface="Cambria Math" panose="02040503050406030204" pitchFamily="18" charset="0"/>
                          </a:rPr>
                          <m:t>−1</m:t>
                        </m:r>
                      </m:sup>
                    </m:sSup>
                  </m:oMath>
                </a14:m>
                <a:endParaRPr lang="en-US" sz="1000" dirty="0"/>
              </a:p>
            </p:txBody>
          </p:sp>
        </mc:Choice>
        <mc:Fallback xmlns="">
          <p:sp>
            <p:nvSpPr>
              <p:cNvPr id="7" name="Rettangolo 6"/>
              <p:cNvSpPr>
                <a:spLocks noRot="1" noChangeAspect="1" noMove="1" noResize="1" noEditPoints="1" noAdjustHandles="1" noChangeArrowheads="1" noChangeShapeType="1" noTextEdit="1"/>
              </p:cNvSpPr>
              <p:nvPr/>
            </p:nvSpPr>
            <p:spPr>
              <a:xfrm>
                <a:off x="9406780" y="6088202"/>
                <a:ext cx="788677" cy="246221"/>
              </a:xfrm>
              <a:prstGeom prst="rect">
                <a:avLst/>
              </a:prstGeom>
              <a:blipFill>
                <a:blip r:embed="rId4"/>
                <a:stretch>
                  <a:fillRect b="-7500"/>
                </a:stretch>
              </a:blipFill>
            </p:spPr>
            <p:txBody>
              <a:bodyPr/>
              <a:lstStyle/>
              <a:p>
                <a:r>
                  <a:rPr lang="en-US">
                    <a:noFill/>
                  </a:rPr>
                  <a:t> </a:t>
                </a:r>
              </a:p>
            </p:txBody>
          </p:sp>
        </mc:Fallback>
      </mc:AlternateContent>
    </p:spTree>
    <p:extLst>
      <p:ext uri="{BB962C8B-B14F-4D97-AF65-F5344CB8AC3E}">
        <p14:creationId xmlns:p14="http://schemas.microsoft.com/office/powerpoint/2010/main" val="348738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Summary</a:t>
            </a:r>
            <a:endParaRPr lang="en-US" b="1" dirty="0"/>
          </a:p>
        </p:txBody>
      </p:sp>
      <p:sp>
        <p:nvSpPr>
          <p:cNvPr id="6" name="CasellaDiTesto 5"/>
          <p:cNvSpPr txBox="1"/>
          <p:nvPr/>
        </p:nvSpPr>
        <p:spPr>
          <a:xfrm>
            <a:off x="5638800" y="3292677"/>
            <a:ext cx="65" cy="276999"/>
          </a:xfrm>
          <a:prstGeom prst="rect">
            <a:avLst/>
          </a:prstGeom>
          <a:noFill/>
          <a:ln>
            <a:solidFill>
              <a:schemeClr val="accent1">
                <a:lumMod val="20000"/>
                <a:lumOff val="80000"/>
              </a:schemeClr>
            </a:solidFill>
          </a:ln>
        </p:spPr>
        <p:txBody>
          <a:bodyPr wrap="none" lIns="0" tIns="0" rIns="0" bIns="0" rtlCol="0" anchor="ctr" anchorCtr="1">
            <a:spAutoFit/>
          </a:bodyPr>
          <a:lstStyle/>
          <a:p>
            <a:endParaRPr lang="en-US" dirty="0" smtClean="0"/>
          </a:p>
        </p:txBody>
      </p:sp>
      <p:sp>
        <p:nvSpPr>
          <p:cNvPr id="4" name="Segnaposto contenuto 3"/>
          <p:cNvSpPr>
            <a:spLocks noGrp="1"/>
          </p:cNvSpPr>
          <p:nvPr>
            <p:ph idx="1"/>
          </p:nvPr>
        </p:nvSpPr>
        <p:spPr>
          <a:xfrm>
            <a:off x="1125860" y="1484784"/>
            <a:ext cx="10009112" cy="4176464"/>
          </a:xfrm>
        </p:spPr>
        <p:txBody>
          <a:bodyPr/>
          <a:lstStyle/>
          <a:p>
            <a:r>
              <a:rPr lang="en-US" dirty="0" smtClean="0"/>
              <a:t>Ongoing great </a:t>
            </a:r>
            <a:r>
              <a:rPr lang="en-US" dirty="0"/>
              <a:t>efforts to improve the </a:t>
            </a:r>
            <a:r>
              <a:rPr lang="en-US" dirty="0" smtClean="0"/>
              <a:t>simulations introducing </a:t>
            </a:r>
            <a:r>
              <a:rPr lang="en-US" dirty="0"/>
              <a:t>more realistic representations of the atmosphere</a:t>
            </a:r>
            <a:r>
              <a:rPr lang="en-US" dirty="0" smtClean="0"/>
              <a:t>.</a:t>
            </a:r>
          </a:p>
          <a:p>
            <a:pPr lvl="1"/>
            <a:r>
              <a:rPr lang="en-US" dirty="0" smtClean="0"/>
              <a:t>Significant HPC resources</a:t>
            </a:r>
          </a:p>
          <a:p>
            <a:pPr lvl="1"/>
            <a:r>
              <a:rPr lang="en-US" dirty="0" smtClean="0"/>
              <a:t>Code developing optimized for these clusters (mostly based on template-matching techniques)</a:t>
            </a:r>
          </a:p>
          <a:p>
            <a:pPr lvl="1"/>
            <a:r>
              <a:rPr lang="en-US" dirty="0" smtClean="0"/>
              <a:t>Exploiting the great advantage of the GPU for this kind of problems</a:t>
            </a:r>
          </a:p>
          <a:p>
            <a:r>
              <a:rPr lang="en-US" dirty="0" smtClean="0"/>
              <a:t>For the polarization signal we can adopt also some hardware solution in order to improve the capability to get rid of the atmospheric noise</a:t>
            </a:r>
          </a:p>
          <a:p>
            <a:pPr lvl="1"/>
            <a:r>
              <a:rPr lang="en-US" dirty="0" smtClean="0"/>
              <a:t>HWP</a:t>
            </a:r>
          </a:p>
          <a:p>
            <a:pPr lvl="1"/>
            <a:r>
              <a:rPr lang="en-US" dirty="0" smtClean="0"/>
              <a:t>Polarization modulator</a:t>
            </a:r>
            <a:endParaRPr lang="en-US" dirty="0"/>
          </a:p>
          <a:p>
            <a:endParaRPr lang="en-US" dirty="0"/>
          </a:p>
        </p:txBody>
      </p:sp>
    </p:spTree>
    <p:extLst>
      <p:ext uri="{BB962C8B-B14F-4D97-AF65-F5344CB8AC3E}">
        <p14:creationId xmlns:p14="http://schemas.microsoft.com/office/powerpoint/2010/main" val="303314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5638800" y="3292677"/>
            <a:ext cx="65" cy="276999"/>
          </a:xfrm>
          <a:prstGeom prst="rect">
            <a:avLst/>
          </a:prstGeom>
          <a:noFill/>
          <a:ln>
            <a:solidFill>
              <a:schemeClr val="accent1">
                <a:lumMod val="20000"/>
                <a:lumOff val="80000"/>
              </a:schemeClr>
            </a:solidFill>
          </a:ln>
        </p:spPr>
        <p:txBody>
          <a:bodyPr wrap="none" lIns="0" tIns="0" rIns="0" bIns="0" rtlCol="0" anchor="ctr" anchorCtr="1">
            <a:spAutoFit/>
          </a:bodyPr>
          <a:lstStyle/>
          <a:p>
            <a:endParaRPr lang="en-US" dirty="0" smtClean="0"/>
          </a:p>
        </p:txBody>
      </p:sp>
      <p:sp>
        <p:nvSpPr>
          <p:cNvPr id="4" name="Segnaposto contenuto 3"/>
          <p:cNvSpPr>
            <a:spLocks noGrp="1"/>
          </p:cNvSpPr>
          <p:nvPr>
            <p:ph idx="1"/>
          </p:nvPr>
        </p:nvSpPr>
        <p:spPr>
          <a:xfrm>
            <a:off x="1125860" y="1484784"/>
            <a:ext cx="10009112" cy="4176464"/>
          </a:xfrm>
        </p:spPr>
        <p:txBody>
          <a:bodyPr/>
          <a:lstStyle/>
          <a:p>
            <a:pPr marL="0" indent="0">
              <a:buNone/>
            </a:pPr>
            <a:endParaRPr lang="en-US" dirty="0"/>
          </a:p>
          <a:p>
            <a:endParaRPr lang="en-US"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36" y="1697239"/>
            <a:ext cx="5143500" cy="3190875"/>
          </a:xfrm>
          <a:prstGeom prst="rect">
            <a:avLst/>
          </a:prstGeom>
        </p:spPr>
      </p:pic>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476" y="908720"/>
            <a:ext cx="4956206" cy="4608512"/>
          </a:xfrm>
          <a:prstGeom prst="rect">
            <a:avLst/>
          </a:prstGeom>
        </p:spPr>
      </p:pic>
      <p:sp>
        <p:nvSpPr>
          <p:cNvPr id="8" name="CasellaDiTesto 7"/>
          <p:cNvSpPr txBox="1"/>
          <p:nvPr/>
        </p:nvSpPr>
        <p:spPr>
          <a:xfrm>
            <a:off x="981844" y="4982003"/>
            <a:ext cx="4968552" cy="369332"/>
          </a:xfrm>
          <a:prstGeom prst="rect">
            <a:avLst/>
          </a:prstGeom>
          <a:noFill/>
          <a:ln>
            <a:solidFill>
              <a:schemeClr val="accent1">
                <a:lumMod val="20000"/>
                <a:lumOff val="80000"/>
              </a:schemeClr>
            </a:solidFill>
          </a:ln>
        </p:spPr>
        <p:txBody>
          <a:bodyPr wrap="square" rtlCol="0" anchor="ctr" anchorCtr="1">
            <a:spAutoFit/>
          </a:bodyPr>
          <a:lstStyle/>
          <a:p>
            <a:r>
              <a:rPr lang="en-US" dirty="0" err="1" smtClean="0"/>
              <a:t>Saharian</a:t>
            </a:r>
            <a:r>
              <a:rPr lang="en-US" dirty="0" smtClean="0"/>
              <a:t> dust blows from the wind shear</a:t>
            </a:r>
          </a:p>
        </p:txBody>
      </p:sp>
      <p:sp>
        <p:nvSpPr>
          <p:cNvPr id="9" name="CasellaDiTesto 8"/>
          <p:cNvSpPr txBox="1"/>
          <p:nvPr/>
        </p:nvSpPr>
        <p:spPr>
          <a:xfrm>
            <a:off x="6382444" y="5661248"/>
            <a:ext cx="5544616" cy="369332"/>
          </a:xfrm>
          <a:prstGeom prst="rect">
            <a:avLst/>
          </a:prstGeom>
          <a:noFill/>
          <a:ln>
            <a:solidFill>
              <a:schemeClr val="accent1">
                <a:lumMod val="20000"/>
                <a:lumOff val="80000"/>
              </a:schemeClr>
            </a:solidFill>
          </a:ln>
        </p:spPr>
        <p:txBody>
          <a:bodyPr wrap="square" rtlCol="0" anchor="ctr" anchorCtr="1">
            <a:spAutoFit/>
          </a:bodyPr>
          <a:lstStyle/>
          <a:p>
            <a:r>
              <a:rPr lang="en-US" dirty="0" smtClean="0"/>
              <a:t>Brunt–</a:t>
            </a:r>
            <a:r>
              <a:rPr lang="en-US" dirty="0" err="1" smtClean="0"/>
              <a:t>Väisälä</a:t>
            </a:r>
            <a:r>
              <a:rPr lang="en-US" dirty="0" smtClean="0"/>
              <a:t> waves cover the Pico del Teide mountain</a:t>
            </a:r>
            <a:endParaRPr lang="en-US" dirty="0"/>
          </a:p>
        </p:txBody>
      </p:sp>
    </p:spTree>
    <p:extLst>
      <p:ext uri="{BB962C8B-B14F-4D97-AF65-F5344CB8AC3E}">
        <p14:creationId xmlns:p14="http://schemas.microsoft.com/office/powerpoint/2010/main" val="37090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Kolmogorov contribute to the temporal power spectrum</a:t>
            </a:r>
            <a:endParaRPr lang="en-US" b="1" dirty="0"/>
          </a:p>
        </p:txBody>
      </p:sp>
      <mc:AlternateContent xmlns:mc="http://schemas.openxmlformats.org/markup-compatibility/2006" xmlns:a14="http://schemas.microsoft.com/office/drawing/2010/main">
        <mc:Choice Requires="a14">
          <p:sp>
            <p:nvSpPr>
              <p:cNvPr id="4" name="Segnaposto contenuto 2"/>
              <p:cNvSpPr txBox="1">
                <a:spLocks/>
              </p:cNvSpPr>
              <p:nvPr/>
            </p:nvSpPr>
            <p:spPr>
              <a:xfrm>
                <a:off x="585800" y="1124744"/>
                <a:ext cx="11197244" cy="491763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pPr marL="0" indent="0">
                  <a:buNone/>
                </a:pPr>
                <a:r>
                  <a:rPr lang="it-IT" sz="1700" b="1" i="1" u="sng" dirty="0" smtClean="0">
                    <a:solidFill>
                      <a:srgbClr val="FF0000"/>
                    </a:solidFill>
                  </a:rPr>
                  <a:t>If </a:t>
                </a:r>
                <a14:m>
                  <m:oMath xmlns:m="http://schemas.openxmlformats.org/officeDocument/2006/math">
                    <m:r>
                      <a:rPr lang="it-IT" sz="1700" b="1" i="1" u="sng" smtClean="0">
                        <a:solidFill>
                          <a:srgbClr val="FF0000"/>
                        </a:solidFill>
                        <a:latin typeface="Cambria Math" panose="02040503050406030204" pitchFamily="18" charset="0"/>
                      </a:rPr>
                      <m:t>𝑾</m:t>
                    </m:r>
                    <m:d>
                      <m:dPr>
                        <m:ctrlPr>
                          <a:rPr lang="it-IT" sz="1700" b="1" i="1" u="sng" smtClean="0">
                            <a:solidFill>
                              <a:srgbClr val="FF0000"/>
                            </a:solidFill>
                            <a:latin typeface="Cambria Math" panose="02040503050406030204" pitchFamily="18" charset="0"/>
                          </a:rPr>
                        </m:ctrlPr>
                      </m:dPr>
                      <m:e>
                        <m:r>
                          <a:rPr lang="it-IT" sz="1700" b="1" i="1" u="sng" smtClean="0">
                            <a:solidFill>
                              <a:srgbClr val="FF0000"/>
                            </a:solidFill>
                            <a:latin typeface="Cambria Math" panose="02040503050406030204" pitchFamily="18" charset="0"/>
                          </a:rPr>
                          <m:t>𝒁</m:t>
                        </m:r>
                      </m:e>
                    </m:d>
                    <m:r>
                      <a:rPr lang="it-IT" sz="1700" b="1" i="1" u="sng" smtClean="0">
                        <a:solidFill>
                          <a:srgbClr val="FF0000"/>
                        </a:solidFill>
                        <a:latin typeface="Cambria Math" panose="02040503050406030204" pitchFamily="18" charset="0"/>
                      </a:rPr>
                      <m:t>≫</m:t>
                    </m:r>
                    <m:sSub>
                      <m:sSubPr>
                        <m:ctrlPr>
                          <a:rPr lang="it-IT" sz="1700" b="1" i="1" u="sng" smtClean="0">
                            <a:solidFill>
                              <a:srgbClr val="FF0000"/>
                            </a:solidFill>
                            <a:latin typeface="Cambria Math" panose="02040503050406030204" pitchFamily="18" charset="0"/>
                          </a:rPr>
                        </m:ctrlPr>
                      </m:sSubPr>
                      <m:e>
                        <m:r>
                          <a:rPr lang="it-IT" sz="1700" b="1" i="1" u="sng" smtClean="0">
                            <a:solidFill>
                              <a:srgbClr val="FF0000"/>
                            </a:solidFill>
                            <a:latin typeface="Cambria Math" panose="02040503050406030204" pitchFamily="18" charset="0"/>
                          </a:rPr>
                          <m:t>𝑳</m:t>
                        </m:r>
                      </m:e>
                      <m:sub>
                        <m:r>
                          <a:rPr lang="it-IT" sz="1700" b="1" i="1" u="sng" smtClean="0">
                            <a:solidFill>
                              <a:srgbClr val="FF0000"/>
                            </a:solidFill>
                            <a:latin typeface="Cambria Math" panose="02040503050406030204" pitchFamily="18" charset="0"/>
                          </a:rPr>
                          <m:t>𝟎</m:t>
                        </m:r>
                      </m:sub>
                    </m:sSub>
                  </m:oMath>
                </a14:m>
                <a:endParaRPr lang="it-IT" sz="1700" b="1" i="1" u="sng" dirty="0" smtClean="0">
                  <a:solidFill>
                    <a:srgbClr val="FF0000"/>
                  </a:solidFill>
                </a:endParaRPr>
              </a:p>
              <a:p>
                <a:pPr marL="0" indent="0">
                  <a:buNone/>
                </a:pPr>
                <a14:m>
                  <m:oMath xmlns:m="http://schemas.openxmlformats.org/officeDocument/2006/math">
                    <m:r>
                      <m:rPr>
                        <m:sty m:val="p"/>
                      </m:rPr>
                      <a:rPr lang="it-IT" sz="1700" b="0" i="0" smtClean="0">
                        <a:latin typeface="Cambria Math" panose="02040503050406030204" pitchFamily="18" charset="0"/>
                      </a:rPr>
                      <m:t>Φ</m:t>
                    </m:r>
                    <m:d>
                      <m:dPr>
                        <m:ctrlPr>
                          <a:rPr lang="it-IT" sz="1700" b="0" i="1" smtClean="0">
                            <a:latin typeface="Cambria Math" panose="02040503050406030204" pitchFamily="18" charset="0"/>
                          </a:rPr>
                        </m:ctrlPr>
                      </m:dPr>
                      <m:e>
                        <m:f>
                          <m:fPr>
                            <m:ctrlPr>
                              <a:rPr lang="it-IT" sz="1700" b="0" i="1" smtClean="0">
                                <a:latin typeface="Cambria Math" panose="02040503050406030204" pitchFamily="18" charset="0"/>
                              </a:rPr>
                            </m:ctrlPr>
                          </m:fPr>
                          <m:num>
                            <m:r>
                              <a:rPr lang="it-IT" sz="1700" b="0" i="1" smtClean="0">
                                <a:latin typeface="Cambria Math" panose="02040503050406030204" pitchFamily="18" charset="0"/>
                              </a:rPr>
                              <m:t>𝜔</m:t>
                            </m:r>
                          </m:num>
                          <m:den>
                            <m:r>
                              <a:rPr lang="it-IT" sz="1700" b="0" i="1" smtClean="0">
                                <a:latin typeface="Cambria Math" panose="02040503050406030204" pitchFamily="18" charset="0"/>
                              </a:rPr>
                              <m:t>𝑣</m:t>
                            </m:r>
                          </m:den>
                        </m:f>
                      </m:e>
                    </m:d>
                    <m:r>
                      <a:rPr lang="it-IT" sz="1700" b="0" i="1" smtClean="0">
                        <a:latin typeface="Cambria Math" panose="02040503050406030204" pitchFamily="18" charset="0"/>
                      </a:rPr>
                      <m:t>=</m:t>
                    </m:r>
                    <m:nary>
                      <m:naryPr>
                        <m:chr m:val="∭"/>
                        <m:ctrlPr>
                          <a:rPr lang="it-IT" sz="1700" b="0" i="1" smtClean="0">
                            <a:latin typeface="Cambria Math" panose="02040503050406030204" pitchFamily="18" charset="0"/>
                          </a:rPr>
                        </m:ctrlPr>
                      </m:naryPr>
                      <m:sub>
                        <m:r>
                          <a:rPr lang="it-IT" sz="1700" b="0" i="1" smtClean="0">
                            <a:latin typeface="Cambria Math" panose="02040503050406030204" pitchFamily="18" charset="0"/>
                          </a:rPr>
                          <m:t>∞</m:t>
                        </m:r>
                      </m:sub>
                      <m:sup>
                        <m:r>
                          <a:rPr lang="it-IT" sz="1700" b="0" i="1" smtClean="0">
                            <a:latin typeface="Cambria Math" panose="02040503050406030204" pitchFamily="18" charset="0"/>
                          </a:rPr>
                          <m:t>∞</m:t>
                        </m:r>
                      </m:sup>
                      <m:e>
                        <m:func>
                          <m:funcPr>
                            <m:ctrlPr>
                              <a:rPr lang="it-IT" sz="1700" b="0" i="1" smtClean="0">
                                <a:latin typeface="Cambria Math" panose="02040503050406030204" pitchFamily="18" charset="0"/>
                              </a:rPr>
                            </m:ctrlPr>
                          </m:funcPr>
                          <m:fName>
                            <m:r>
                              <m:rPr>
                                <m:sty m:val="p"/>
                              </m:rPr>
                              <a:rPr lang="it-IT" sz="1700" b="0" i="0" smtClean="0">
                                <a:latin typeface="Cambria Math" panose="02040503050406030204" pitchFamily="18" charset="0"/>
                              </a:rPr>
                              <m:t>exp</m:t>
                            </m:r>
                          </m:fName>
                          <m:e>
                            <m:d>
                              <m:dPr>
                                <m:ctrlPr>
                                  <a:rPr lang="it-IT" sz="1700" b="0" i="1" smtClean="0">
                                    <a:latin typeface="Cambria Math" panose="02040503050406030204" pitchFamily="18" charset="0"/>
                                  </a:rPr>
                                </m:ctrlPr>
                              </m:dPr>
                              <m:e>
                                <m:f>
                                  <m:fPr>
                                    <m:ctrlPr>
                                      <a:rPr lang="it-IT" sz="1700" b="0" i="1" smtClean="0">
                                        <a:latin typeface="Cambria Math" panose="02040503050406030204" pitchFamily="18" charset="0"/>
                                      </a:rPr>
                                    </m:ctrlPr>
                                  </m:fPr>
                                  <m:num>
                                    <m:r>
                                      <a:rPr lang="it-IT" sz="1700" b="0" i="1" smtClean="0">
                                        <a:latin typeface="Cambria Math" panose="02040503050406030204" pitchFamily="18" charset="0"/>
                                      </a:rPr>
                                      <m:t>𝑗</m:t>
                                    </m:r>
                                    <m:r>
                                      <a:rPr lang="it-IT" sz="1700" b="0" i="1" smtClean="0">
                                        <a:latin typeface="Cambria Math" panose="02040503050406030204" pitchFamily="18" charset="0"/>
                                      </a:rPr>
                                      <m:t>𝜔</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𝑥</m:t>
                                        </m:r>
                                      </m:sub>
                                    </m:sSub>
                                  </m:num>
                                  <m:den>
                                    <m:r>
                                      <a:rPr lang="it-IT" sz="1700" b="0" i="1" smtClean="0">
                                        <a:latin typeface="Cambria Math" panose="02040503050406030204" pitchFamily="18" charset="0"/>
                                      </a:rPr>
                                      <m:t>𝑣</m:t>
                                    </m:r>
                                  </m:den>
                                </m:f>
                              </m:e>
                            </m:d>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𝑏</m:t>
                                </m:r>
                              </m:e>
                              <m:sub>
                                <m:r>
                                  <a:rPr lang="it-IT" sz="1700" b="0" i="1" smtClean="0">
                                    <a:latin typeface="Cambria Math" panose="02040503050406030204" pitchFamily="18" charset="0"/>
                                  </a:rPr>
                                  <m:t>𝛼</m:t>
                                </m:r>
                              </m:sub>
                            </m:sSub>
                            <m:d>
                              <m:dPr>
                                <m:ctrlPr>
                                  <a:rPr lang="it-IT" sz="1700" b="0" i="1" smtClean="0">
                                    <a:latin typeface="Cambria Math" panose="02040503050406030204" pitchFamily="18" charset="0"/>
                                  </a:rPr>
                                </m:ctrlPr>
                              </m:dPr>
                              <m:e>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𝑥</m:t>
                                    </m:r>
                                  </m:sub>
                                </m:sSub>
                                <m:r>
                                  <a:rPr lang="it-IT" sz="1700" b="0" i="1" smtClean="0">
                                    <a:latin typeface="Cambria Math" panose="02040503050406030204" pitchFamily="18" charset="0"/>
                                  </a:rPr>
                                  <m:t>, </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𝑦</m:t>
                                    </m:r>
                                  </m:sub>
                                </m:sSub>
                                <m:r>
                                  <a:rPr lang="it-IT" sz="1700" b="0" i="1" smtClean="0">
                                    <a:latin typeface="Cambria Math" panose="02040503050406030204" pitchFamily="18" charset="0"/>
                                  </a:rPr>
                                  <m:t>,</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𝑧</m:t>
                                    </m:r>
                                  </m:sub>
                                </m:sSub>
                              </m:e>
                            </m:d>
                            <m:r>
                              <a:rPr lang="it-IT" sz="1700" b="0" i="1" smtClean="0">
                                <a:latin typeface="Cambria Math" panose="02040503050406030204" pitchFamily="18" charset="0"/>
                              </a:rPr>
                              <m:t>𝑑</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𝑥</m:t>
                                </m:r>
                              </m:sub>
                            </m:sSub>
                            <m:r>
                              <a:rPr lang="it-IT" sz="1700" b="0" i="1" smtClean="0">
                                <a:latin typeface="Cambria Math" panose="02040503050406030204" pitchFamily="18" charset="0"/>
                              </a:rPr>
                              <m:t>𝑑</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𝑦</m:t>
                                </m:r>
                              </m:sub>
                            </m:sSub>
                            <m:r>
                              <a:rPr lang="it-IT" sz="1700" b="0" i="1" smtClean="0">
                                <a:latin typeface="Cambria Math" panose="02040503050406030204" pitchFamily="18" charset="0"/>
                              </a:rPr>
                              <m:t>𝑑</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𝜉</m:t>
                                </m:r>
                              </m:e>
                              <m:sub>
                                <m:r>
                                  <a:rPr lang="it-IT" sz="1700" b="0" i="1" smtClean="0">
                                    <a:latin typeface="Cambria Math" panose="02040503050406030204" pitchFamily="18" charset="0"/>
                                  </a:rPr>
                                  <m:t>𝑧</m:t>
                                </m:r>
                              </m:sub>
                            </m:sSub>
                          </m:e>
                        </m:func>
                      </m:e>
                    </m:nary>
                  </m:oMath>
                </a14:m>
                <a:r>
                  <a:rPr lang="it-IT" sz="1700" b="0" dirty="0" smtClean="0"/>
                  <a:t>. The </a:t>
                </a:r>
                <a:r>
                  <a:rPr lang="it-IT" sz="1700" b="0" dirty="0" err="1" smtClean="0"/>
                  <a:t>substitution</a:t>
                </a:r>
                <a:r>
                  <a:rPr lang="it-IT" sz="1700" b="0" dirty="0" smtClean="0"/>
                  <a:t> of </a:t>
                </a:r>
                <a14:m>
                  <m:oMath xmlns:m="http://schemas.openxmlformats.org/officeDocument/2006/math">
                    <m:sSub>
                      <m:sSubPr>
                        <m:ctrlPr>
                          <a:rPr lang="it-IT" sz="1700" b="0" i="1" dirty="0" err="1" smtClean="0">
                            <a:latin typeface="Cambria Math" panose="02040503050406030204" pitchFamily="18" charset="0"/>
                          </a:rPr>
                        </m:ctrlPr>
                      </m:sSubPr>
                      <m:e>
                        <m:r>
                          <a:rPr lang="it-IT" sz="1700" b="0" i="1" dirty="0" smtClean="0">
                            <a:latin typeface="Cambria Math" panose="02040503050406030204" pitchFamily="18" charset="0"/>
                          </a:rPr>
                          <m:t>𝜉</m:t>
                        </m:r>
                      </m:e>
                      <m:sub>
                        <m:r>
                          <a:rPr lang="it-IT" sz="1700" b="0" i="1" dirty="0" err="1" smtClean="0">
                            <a:latin typeface="Cambria Math" panose="02040503050406030204" pitchFamily="18" charset="0"/>
                          </a:rPr>
                          <m:t>𝑥</m:t>
                        </m:r>
                      </m:sub>
                    </m:sSub>
                    <m:r>
                      <a:rPr lang="it-IT" sz="1700" b="0" i="1" dirty="0" smtClean="0">
                        <a:latin typeface="Cambria Math" panose="02040503050406030204" pitchFamily="18" charset="0"/>
                      </a:rPr>
                      <m:t> =</m:t>
                    </m:r>
                    <m:r>
                      <a:rPr lang="it-IT" sz="1700" b="0" i="1" dirty="0" smtClean="0">
                        <a:latin typeface="Cambria Math" panose="02040503050406030204" pitchFamily="18" charset="0"/>
                      </a:rPr>
                      <m:t>𝜉</m:t>
                    </m:r>
                    <m:r>
                      <a:rPr lang="it-IT" sz="1700" b="0" i="1" dirty="0" smtClean="0">
                        <a:latin typeface="Cambria Math" panose="02040503050406030204" pitchFamily="18" charset="0"/>
                      </a:rPr>
                      <m:t> </m:t>
                    </m:r>
                    <m:r>
                      <m:rPr>
                        <m:sty m:val="p"/>
                      </m:rPr>
                      <a:rPr lang="it-IT" sz="1700" b="0" i="1" dirty="0" smtClean="0">
                        <a:latin typeface="Cambria Math" panose="02040503050406030204" pitchFamily="18" charset="0"/>
                      </a:rPr>
                      <m:t>cos</m:t>
                    </m:r>
                    <m:r>
                      <a:rPr lang="it-IT" sz="1700" b="0" i="1" dirty="0" smtClean="0">
                        <a:latin typeface="Cambria Math" panose="02040503050406030204" pitchFamily="18" charset="0"/>
                      </a:rPr>
                      <m:t>𝜃</m:t>
                    </m:r>
                  </m:oMath>
                </a14:m>
                <a:r>
                  <a:rPr lang="it-IT" sz="1700" b="0" dirty="0" smtClean="0"/>
                  <a:t>, </a:t>
                </a:r>
                <a14:m>
                  <m:oMath xmlns:m="http://schemas.openxmlformats.org/officeDocument/2006/math">
                    <m:sSub>
                      <m:sSubPr>
                        <m:ctrlPr>
                          <a:rPr lang="it-IT" sz="1700" b="0" i="1" dirty="0" err="1" smtClean="0">
                            <a:latin typeface="Cambria Math" panose="02040503050406030204" pitchFamily="18" charset="0"/>
                          </a:rPr>
                        </m:ctrlPr>
                      </m:sSubPr>
                      <m:e>
                        <m:r>
                          <a:rPr lang="it-IT" sz="1700" b="0" i="1" dirty="0" smtClean="0">
                            <a:latin typeface="Cambria Math" panose="02040503050406030204" pitchFamily="18" charset="0"/>
                          </a:rPr>
                          <m:t>𝜉</m:t>
                        </m:r>
                      </m:e>
                      <m:sub>
                        <m:r>
                          <a:rPr lang="it-IT" sz="1700" b="0" i="1" dirty="0" err="1" smtClean="0">
                            <a:latin typeface="Cambria Math" panose="02040503050406030204" pitchFamily="18" charset="0"/>
                          </a:rPr>
                          <m:t>𝑦</m:t>
                        </m:r>
                      </m:sub>
                    </m:sSub>
                    <m:r>
                      <a:rPr lang="it-IT" sz="1700" b="0" i="1" dirty="0" smtClean="0">
                        <a:latin typeface="Cambria Math" panose="02040503050406030204" pitchFamily="18" charset="0"/>
                      </a:rPr>
                      <m:t> =</m:t>
                    </m:r>
                    <m:r>
                      <a:rPr lang="it-IT" sz="1700" b="0" i="1" dirty="0" smtClean="0">
                        <a:latin typeface="Cambria Math" panose="02040503050406030204" pitchFamily="18" charset="0"/>
                      </a:rPr>
                      <m:t>𝜉</m:t>
                    </m:r>
                    <m:r>
                      <a:rPr lang="it-IT" sz="1700" b="0" i="1" dirty="0" smtClean="0">
                        <a:latin typeface="Cambria Math" panose="02040503050406030204" pitchFamily="18" charset="0"/>
                      </a:rPr>
                      <m:t> </m:t>
                    </m:r>
                    <m:r>
                      <m:rPr>
                        <m:sty m:val="p"/>
                      </m:rPr>
                      <a:rPr lang="it-IT" sz="1700" b="0" i="1" dirty="0" smtClean="0">
                        <a:latin typeface="Cambria Math" panose="02040503050406030204" pitchFamily="18" charset="0"/>
                      </a:rPr>
                      <m:t>sin</m:t>
                    </m:r>
                    <m:r>
                      <a:rPr lang="it-IT" sz="1700" b="0" i="1" dirty="0" smtClean="0">
                        <a:latin typeface="Cambria Math" panose="02040503050406030204" pitchFamily="18" charset="0"/>
                      </a:rPr>
                      <m:t>𝜃</m:t>
                    </m:r>
                    <m:r>
                      <a:rPr lang="it-IT" sz="1700" b="0" i="1" dirty="0" smtClean="0">
                        <a:latin typeface="Cambria Math" panose="02040503050406030204" pitchFamily="18" charset="0"/>
                      </a:rPr>
                      <m:t> </m:t>
                    </m:r>
                    <m:r>
                      <m:rPr>
                        <m:sty m:val="p"/>
                      </m:rPr>
                      <a:rPr lang="it-IT" sz="1700" b="0" i="1" dirty="0" smtClean="0">
                        <a:latin typeface="Cambria Math" panose="02040503050406030204" pitchFamily="18" charset="0"/>
                      </a:rPr>
                      <m:t>cos</m:t>
                    </m:r>
                    <m:r>
                      <a:rPr lang="it-IT" sz="1700" b="0" i="1" dirty="0" smtClean="0">
                        <a:latin typeface="Cambria Math" panose="02040503050406030204" pitchFamily="18" charset="0"/>
                      </a:rPr>
                      <m:t>𝜙</m:t>
                    </m:r>
                  </m:oMath>
                </a14:m>
                <a:r>
                  <a:rPr lang="it-IT" sz="1700" b="0" dirty="0" smtClean="0"/>
                  <a:t>, </a:t>
                </a:r>
                <a14:m>
                  <m:oMath xmlns:m="http://schemas.openxmlformats.org/officeDocument/2006/math">
                    <m:sSub>
                      <m:sSubPr>
                        <m:ctrlPr>
                          <a:rPr lang="it-IT" sz="1700" b="0" i="1" dirty="0" err="1" smtClean="0">
                            <a:latin typeface="Cambria Math" panose="02040503050406030204" pitchFamily="18" charset="0"/>
                          </a:rPr>
                        </m:ctrlPr>
                      </m:sSubPr>
                      <m:e>
                        <m:r>
                          <a:rPr lang="it-IT" sz="1700" b="0" i="1" dirty="0" smtClean="0">
                            <a:latin typeface="Cambria Math" panose="02040503050406030204" pitchFamily="18" charset="0"/>
                          </a:rPr>
                          <m:t>𝜉</m:t>
                        </m:r>
                      </m:e>
                      <m:sub>
                        <m:r>
                          <a:rPr lang="it-IT" sz="1700" b="0" i="1" dirty="0" err="1" smtClean="0">
                            <a:latin typeface="Cambria Math" panose="02040503050406030204" pitchFamily="18" charset="0"/>
                          </a:rPr>
                          <m:t>𝑧</m:t>
                        </m:r>
                      </m:sub>
                    </m:sSub>
                    <m:r>
                      <a:rPr lang="it-IT" sz="1700" b="0" i="1" dirty="0" smtClean="0">
                        <a:latin typeface="Cambria Math" panose="02040503050406030204" pitchFamily="18" charset="0"/>
                      </a:rPr>
                      <m:t> = </m:t>
                    </m:r>
                    <m:r>
                      <m:rPr>
                        <m:sty m:val="p"/>
                      </m:rPr>
                      <a:rPr lang="it-IT" sz="1700" b="0" i="1" dirty="0" smtClean="0">
                        <a:latin typeface="Cambria Math" panose="02040503050406030204" pitchFamily="18" charset="0"/>
                      </a:rPr>
                      <m:t>sin</m:t>
                    </m:r>
                    <m:r>
                      <a:rPr lang="it-IT" sz="1700" b="0" i="1" dirty="0" smtClean="0">
                        <a:latin typeface="Cambria Math" panose="02040503050406030204" pitchFamily="18" charset="0"/>
                      </a:rPr>
                      <m:t>⁡</m:t>
                    </m:r>
                    <m:r>
                      <a:rPr lang="it-IT" sz="1700" b="0" i="1" dirty="0" smtClean="0">
                        <a:latin typeface="Cambria Math" panose="02040503050406030204" pitchFamily="18" charset="0"/>
                      </a:rPr>
                      <m:t>𝜃</m:t>
                    </m:r>
                    <m:r>
                      <a:rPr lang="it-IT" sz="1700" b="0" i="1" dirty="0" smtClean="0">
                        <a:latin typeface="Cambria Math" panose="02040503050406030204" pitchFamily="18" charset="0"/>
                      </a:rPr>
                      <m:t> </m:t>
                    </m:r>
                    <m:r>
                      <m:rPr>
                        <m:sty m:val="p"/>
                      </m:rPr>
                      <a:rPr lang="it-IT" sz="1700" b="0" i="1" dirty="0" smtClean="0">
                        <a:latin typeface="Cambria Math" panose="02040503050406030204" pitchFamily="18" charset="0"/>
                      </a:rPr>
                      <m:t>sin</m:t>
                    </m:r>
                    <m:r>
                      <a:rPr lang="it-IT" sz="1700" b="0" i="1" dirty="0" smtClean="0">
                        <a:latin typeface="Cambria Math" panose="02040503050406030204" pitchFamily="18" charset="0"/>
                      </a:rPr>
                      <m:t>𝜙</m:t>
                    </m:r>
                  </m:oMath>
                </a14:m>
                <a:r>
                  <a:rPr lang="it-IT" sz="1700" b="0" dirty="0" smtClean="0"/>
                  <a:t> </a:t>
                </a:r>
                <a:r>
                  <a:rPr lang="it-IT" sz="1700" b="0" dirty="0" err="1" smtClean="0"/>
                  <a:t>gives</a:t>
                </a:r>
                <a:r>
                  <a:rPr lang="it-IT" sz="1700" b="0" dirty="0" smtClean="0"/>
                  <a:t> </a:t>
                </a:r>
                <a:endParaRPr lang="it-IT" sz="170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it-IT" sz="1700">
                          <a:latin typeface="Cambria Math" panose="02040503050406030204" pitchFamily="18" charset="0"/>
                        </a:rPr>
                        <m:t>Φ</m:t>
                      </m:r>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r>
                        <a:rPr lang="it-IT" sz="1700" i="1">
                          <a:latin typeface="Cambria Math" panose="02040503050406030204" pitchFamily="18" charset="0"/>
                        </a:rPr>
                        <m:t>=4</m:t>
                      </m:r>
                      <m:r>
                        <a:rPr lang="it-IT" sz="1700" i="1">
                          <a:latin typeface="Cambria Math" panose="02040503050406030204" pitchFamily="18" charset="0"/>
                        </a:rPr>
                        <m:t>𝜋</m:t>
                      </m:r>
                      <m:sSup>
                        <m:sSupPr>
                          <m:ctrlPr>
                            <a:rPr lang="it-IT" sz="1700" i="1">
                              <a:latin typeface="Cambria Math" panose="02040503050406030204" pitchFamily="18" charset="0"/>
                            </a:rPr>
                          </m:ctrlPr>
                        </m:sSupPr>
                        <m:e>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e>
                        <m:sup>
                          <m:r>
                            <a:rPr lang="it-IT" sz="1700" i="1">
                              <a:latin typeface="Cambria Math" panose="02040503050406030204" pitchFamily="18" charset="0"/>
                            </a:rPr>
                            <m:t>−1</m:t>
                          </m:r>
                        </m:sup>
                      </m:sSup>
                      <m:nary>
                        <m:naryPr>
                          <m:ctrlPr>
                            <a:rPr lang="it-IT" sz="1700" i="1">
                              <a:latin typeface="Cambria Math" panose="02040503050406030204" pitchFamily="18" charset="0"/>
                            </a:rPr>
                          </m:ctrlPr>
                        </m:naryPr>
                        <m:sub>
                          <m:sSub>
                            <m:sSubPr>
                              <m:ctrlPr>
                                <a:rPr lang="it-IT" sz="1700" i="1">
                                  <a:latin typeface="Cambria Math" panose="02040503050406030204" pitchFamily="18" charset="0"/>
                                </a:rPr>
                              </m:ctrlPr>
                            </m:sSubPr>
                            <m:e>
                              <m:r>
                                <a:rPr lang="it-IT" sz="1700" i="1">
                                  <a:latin typeface="Cambria Math" panose="02040503050406030204" pitchFamily="18" charset="0"/>
                                </a:rPr>
                                <m:t>𝑙</m:t>
                              </m:r>
                            </m:e>
                            <m:sub>
                              <m:r>
                                <a:rPr lang="it-IT" sz="1700" i="1">
                                  <a:latin typeface="Cambria Math" panose="02040503050406030204" pitchFamily="18" charset="0"/>
                                </a:rPr>
                                <m:t>0</m:t>
                              </m:r>
                            </m:sub>
                          </m:sSub>
                        </m:sub>
                        <m:sup>
                          <m:sSub>
                            <m:sSubPr>
                              <m:ctrlPr>
                                <a:rPr lang="it-IT" sz="1700" i="1">
                                  <a:latin typeface="Cambria Math" panose="02040503050406030204" pitchFamily="18" charset="0"/>
                                </a:rPr>
                              </m:ctrlPr>
                            </m:sSubPr>
                            <m:e>
                              <m:r>
                                <a:rPr lang="it-IT" sz="1700" i="1">
                                  <a:latin typeface="Cambria Math" panose="02040503050406030204" pitchFamily="18" charset="0"/>
                                </a:rPr>
                                <m:t>𝐿</m:t>
                              </m:r>
                            </m:e>
                            <m:sub>
                              <m:r>
                                <a:rPr lang="it-IT" sz="1700" i="1">
                                  <a:latin typeface="Cambria Math" panose="02040503050406030204" pitchFamily="18" charset="0"/>
                                </a:rPr>
                                <m:t>0</m:t>
                              </m:r>
                            </m:sub>
                          </m:sSub>
                        </m:sup>
                        <m:e>
                          <m:r>
                            <a:rPr lang="it-IT" sz="1700" i="1">
                              <a:latin typeface="Cambria Math" panose="02040503050406030204" pitchFamily="18" charset="0"/>
                            </a:rPr>
                            <m:t>𝜉</m:t>
                          </m:r>
                          <m:r>
                            <a:rPr lang="it-IT" sz="1700" i="1">
                              <a:latin typeface="Cambria Math" panose="02040503050406030204" pitchFamily="18" charset="0"/>
                            </a:rPr>
                            <m:t> </m:t>
                          </m:r>
                          <m:r>
                            <a:rPr lang="it-IT" sz="1700" i="1">
                              <a:latin typeface="Cambria Math" panose="02040503050406030204" pitchFamily="18" charset="0"/>
                            </a:rPr>
                            <m:t>𝑏</m:t>
                          </m:r>
                          <m:d>
                            <m:dPr>
                              <m:ctrlPr>
                                <a:rPr lang="it-IT" sz="1700" i="1">
                                  <a:latin typeface="Cambria Math" panose="02040503050406030204" pitchFamily="18" charset="0"/>
                                </a:rPr>
                              </m:ctrlPr>
                            </m:dPr>
                            <m:e>
                              <m:r>
                                <a:rPr lang="it-IT" sz="1700" b="0" i="1" smtClean="0">
                                  <a:latin typeface="Cambria Math" panose="02040503050406030204" pitchFamily="18" charset="0"/>
                                </a:rPr>
                                <m:t>𝜉</m:t>
                              </m:r>
                            </m:e>
                          </m:d>
                          <m:func>
                            <m:funcPr>
                              <m:ctrlPr>
                                <a:rPr lang="it-IT" sz="1700" i="1">
                                  <a:latin typeface="Cambria Math" panose="02040503050406030204" pitchFamily="18" charset="0"/>
                                </a:rPr>
                              </m:ctrlPr>
                            </m:funcPr>
                            <m:fName>
                              <m:r>
                                <m:rPr>
                                  <m:sty m:val="p"/>
                                </m:rPr>
                                <a:rPr lang="it-IT" sz="1700">
                                  <a:latin typeface="Cambria Math" panose="02040503050406030204" pitchFamily="18" charset="0"/>
                                </a:rPr>
                                <m:t>sin</m:t>
                              </m:r>
                            </m:fName>
                            <m:e>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𝜔𝜉</m:t>
                                      </m:r>
                                    </m:num>
                                    <m:den>
                                      <m:r>
                                        <a:rPr lang="it-IT" sz="1700" i="1">
                                          <a:latin typeface="Cambria Math" panose="02040503050406030204" pitchFamily="18" charset="0"/>
                                        </a:rPr>
                                        <m:t>𝑣</m:t>
                                      </m:r>
                                    </m:den>
                                  </m:f>
                                </m:e>
                              </m:d>
                            </m:e>
                          </m:func>
                          <m:r>
                            <a:rPr lang="it-IT" sz="1700" i="1">
                              <a:latin typeface="Cambria Math" panose="02040503050406030204" pitchFamily="18" charset="0"/>
                            </a:rPr>
                            <m:t>𝑑</m:t>
                          </m:r>
                          <m:r>
                            <a:rPr lang="it-IT" sz="1700" i="1">
                              <a:latin typeface="Cambria Math" panose="02040503050406030204" pitchFamily="18" charset="0"/>
                            </a:rPr>
                            <m:t>𝜉</m:t>
                          </m:r>
                        </m:e>
                      </m:nary>
                    </m:oMath>
                  </m:oMathPara>
                </a14:m>
                <a:endParaRPr lang="it-IT" sz="1700" dirty="0" smtClean="0"/>
              </a:p>
              <a:p>
                <a:pPr marL="0" indent="0">
                  <a:buNone/>
                </a:pPr>
                <a:r>
                  <a:rPr lang="it-IT" sz="1700" b="0" dirty="0" smtClean="0"/>
                  <a:t>For the </a:t>
                </a:r>
                <a:r>
                  <a:rPr lang="it-IT" sz="1700" b="0" dirty="0" err="1" smtClean="0"/>
                  <a:t>Kolmogorov</a:t>
                </a:r>
                <a:r>
                  <a:rPr lang="it-IT" sz="1700" b="0" dirty="0" smtClean="0"/>
                  <a:t> model </a:t>
                </a:r>
                <a14:m>
                  <m:oMath xmlns:m="http://schemas.openxmlformats.org/officeDocument/2006/math">
                    <m:r>
                      <a:rPr lang="it-IT" sz="1700" b="0" i="1" dirty="0" smtClean="0">
                        <a:latin typeface="Cambria Math" panose="02040503050406030204" pitchFamily="18" charset="0"/>
                      </a:rPr>
                      <m:t>𝑏</m:t>
                    </m:r>
                    <m:d>
                      <m:dPr>
                        <m:ctrlPr>
                          <a:rPr lang="it-IT" sz="1700" b="0" i="1" dirty="0" smtClean="0">
                            <a:latin typeface="Cambria Math" panose="02040503050406030204" pitchFamily="18" charset="0"/>
                          </a:rPr>
                        </m:ctrlPr>
                      </m:dPr>
                      <m:e>
                        <m:r>
                          <a:rPr lang="it-IT" sz="1700" b="0" i="1" dirty="0" smtClean="0">
                            <a:latin typeface="Cambria Math" panose="02040503050406030204" pitchFamily="18" charset="0"/>
                          </a:rPr>
                          <m:t>𝜉</m:t>
                        </m:r>
                      </m:e>
                    </m:d>
                    <m:r>
                      <a:rPr lang="it-IT" sz="1700" b="0" i="1" dirty="0" smtClean="0">
                        <a:latin typeface="Cambria Math" panose="02040503050406030204" pitchFamily="18" charset="0"/>
                      </a:rPr>
                      <m:t>∝</m:t>
                    </m:r>
                    <m:sSup>
                      <m:sSupPr>
                        <m:ctrlPr>
                          <a:rPr lang="it-IT" sz="1700" b="0" i="1" dirty="0" smtClean="0">
                            <a:latin typeface="Cambria Math" panose="02040503050406030204" pitchFamily="18" charset="0"/>
                          </a:rPr>
                        </m:ctrlPr>
                      </m:sSupPr>
                      <m:e>
                        <m:r>
                          <a:rPr lang="it-IT" sz="1700" b="0" i="1" dirty="0" smtClean="0">
                            <a:latin typeface="Cambria Math" panose="02040503050406030204" pitchFamily="18" charset="0"/>
                          </a:rPr>
                          <m:t>𝜉</m:t>
                        </m:r>
                      </m:e>
                      <m:sup>
                        <m:r>
                          <a:rPr lang="it-IT" sz="1700" b="0" i="1" dirty="0" smtClean="0">
                            <a:latin typeface="Cambria Math" panose="02040503050406030204" pitchFamily="18" charset="0"/>
                          </a:rPr>
                          <m:t>2/3</m:t>
                        </m:r>
                      </m:sup>
                    </m:sSup>
                  </m:oMath>
                </a14:m>
                <a:r>
                  <a:rPr lang="it-IT" sz="1700" b="0" dirty="0" smtClean="0"/>
                  <a:t>, and with the </a:t>
                </a:r>
                <a:r>
                  <a:rPr lang="it-IT" sz="1700" b="0" dirty="0" err="1" smtClean="0"/>
                  <a:t>substitution</a:t>
                </a:r>
                <a:r>
                  <a:rPr lang="it-IT" sz="1700" b="0" dirty="0" smtClean="0"/>
                  <a:t> </a:t>
                </a:r>
                <a14:m>
                  <m:oMath xmlns:m="http://schemas.openxmlformats.org/officeDocument/2006/math">
                    <m:r>
                      <a:rPr lang="it-IT" sz="1700" b="0" i="1" dirty="0" smtClean="0">
                        <a:latin typeface="Cambria Math" panose="02040503050406030204" pitchFamily="18" charset="0"/>
                      </a:rPr>
                      <m:t>𝜔𝜉</m:t>
                    </m:r>
                    <m:r>
                      <a:rPr lang="it-IT" sz="1700" b="0" i="1" dirty="0" smtClean="0">
                        <a:latin typeface="Cambria Math" panose="02040503050406030204" pitchFamily="18" charset="0"/>
                      </a:rPr>
                      <m:t>/</m:t>
                    </m:r>
                    <m:r>
                      <a:rPr lang="it-IT" sz="1700" b="0" i="1" dirty="0" smtClean="0">
                        <a:latin typeface="Cambria Math" panose="02040503050406030204" pitchFamily="18" charset="0"/>
                      </a:rPr>
                      <m:t>𝑣</m:t>
                    </m:r>
                    <m:r>
                      <a:rPr lang="it-IT" sz="1700" b="0" i="1" dirty="0" smtClean="0">
                        <a:latin typeface="Cambria Math" panose="02040503050406030204" pitchFamily="18" charset="0"/>
                      </a:rPr>
                      <m:t>=</m:t>
                    </m:r>
                    <m:r>
                      <a:rPr lang="it-IT" sz="1700" b="0" i="1" dirty="0" smtClean="0">
                        <a:latin typeface="Cambria Math" panose="02040503050406030204" pitchFamily="18" charset="0"/>
                      </a:rPr>
                      <m:t>𝑥</m:t>
                    </m:r>
                  </m:oMath>
                </a14:m>
                <a:r>
                  <a:rPr lang="it-IT" sz="1700" b="0" dirty="0" smtClean="0"/>
                  <a:t> </a:t>
                </a:r>
                <a:r>
                  <a:rPr lang="it-IT" sz="1700" dirty="0" smtClean="0"/>
                  <a:t>, </a:t>
                </a:r>
                <a14:m>
                  <m:oMath xmlns:m="http://schemas.openxmlformats.org/officeDocument/2006/math">
                    <m:r>
                      <m:rPr>
                        <m:sty m:val="p"/>
                      </m:rPr>
                      <a:rPr lang="it-IT" sz="1700" i="0" dirty="0" smtClean="0">
                        <a:latin typeface="Cambria Math" panose="02040503050406030204" pitchFamily="18" charset="0"/>
                      </a:rPr>
                      <m:t>Φ</m:t>
                    </m:r>
                    <m:r>
                      <a:rPr lang="it-IT" sz="1700" i="1" dirty="0" smtClean="0">
                        <a:latin typeface="Cambria Math" panose="02040503050406030204" pitchFamily="18" charset="0"/>
                      </a:rPr>
                      <m:t>(</m:t>
                    </m:r>
                    <m:r>
                      <a:rPr lang="it-IT" sz="1700" i="1" dirty="0" smtClean="0">
                        <a:latin typeface="Cambria Math" panose="02040503050406030204" pitchFamily="18" charset="0"/>
                      </a:rPr>
                      <m:t>𝜔</m:t>
                    </m:r>
                    <m:r>
                      <a:rPr lang="it-IT" sz="1700" i="1" dirty="0" smtClean="0">
                        <a:latin typeface="Cambria Math" panose="02040503050406030204" pitchFamily="18" charset="0"/>
                      </a:rPr>
                      <m:t>/</m:t>
                    </m:r>
                    <m:r>
                      <a:rPr lang="it-IT" sz="1700" i="1" dirty="0" smtClean="0">
                        <a:latin typeface="Cambria Math" panose="02040503050406030204" pitchFamily="18" charset="0"/>
                      </a:rPr>
                      <m:t>𝑣</m:t>
                    </m:r>
                    <m:r>
                      <a:rPr lang="it-IT" sz="1700" i="1" dirty="0" smtClean="0">
                        <a:latin typeface="Cambria Math" panose="02040503050406030204" pitchFamily="18" charset="0"/>
                      </a:rPr>
                      <m:t>)</m:t>
                    </m:r>
                  </m:oMath>
                </a14:m>
                <a:r>
                  <a:rPr lang="it-IT" sz="1700" b="0" dirty="0" smtClean="0"/>
                  <a:t> </a:t>
                </a:r>
                <a:r>
                  <a:rPr lang="it-IT" sz="1700" b="0" dirty="0" err="1" smtClean="0"/>
                  <a:t>becomes</a:t>
                </a:r>
                <a:r>
                  <a:rPr lang="it-IT" sz="1700" b="0" dirty="0" smtClean="0"/>
                  <a:t> </a:t>
                </a:r>
              </a:p>
              <a:p>
                <a:pPr marL="0" indent="0" algn="ctr">
                  <a:buNone/>
                </a:pPr>
                <a:endParaRPr lang="it-IT" sz="1700" dirty="0"/>
              </a:p>
              <a:p>
                <a:pPr marL="0" indent="0" algn="ctr">
                  <a:buNone/>
                </a:pPr>
                <a14:m>
                  <m:oMathPara xmlns:m="http://schemas.openxmlformats.org/officeDocument/2006/math">
                    <m:oMathParaPr>
                      <m:jc m:val="centerGroup"/>
                    </m:oMathParaPr>
                    <m:oMath xmlns:m="http://schemas.openxmlformats.org/officeDocument/2006/math">
                      <m:r>
                        <m:rPr>
                          <m:sty m:val="p"/>
                        </m:rPr>
                        <a:rPr lang="it-IT" sz="1700">
                          <a:latin typeface="Cambria Math" panose="02040503050406030204" pitchFamily="18" charset="0"/>
                        </a:rPr>
                        <m:t>Φ</m:t>
                      </m:r>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r>
                        <a:rPr lang="it-IT" sz="1700" i="1">
                          <a:latin typeface="Cambria Math" panose="02040503050406030204" pitchFamily="18" charset="0"/>
                        </a:rPr>
                        <m:t>=4</m:t>
                      </m:r>
                      <m:r>
                        <a:rPr lang="it-IT" sz="1700" i="1">
                          <a:latin typeface="Cambria Math" panose="02040503050406030204" pitchFamily="18" charset="0"/>
                        </a:rPr>
                        <m:t>𝜋</m:t>
                      </m:r>
                      <m:sSup>
                        <m:sSupPr>
                          <m:ctrlPr>
                            <a:rPr lang="it-IT" sz="1700" i="1">
                              <a:latin typeface="Cambria Math" panose="02040503050406030204" pitchFamily="18" charset="0"/>
                            </a:rPr>
                          </m:ctrlPr>
                        </m:sSupPr>
                        <m:e>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e>
                        <m:sup>
                          <m:r>
                            <a:rPr lang="it-IT" sz="1700" i="1">
                              <a:latin typeface="Cambria Math" panose="02040503050406030204" pitchFamily="18" charset="0"/>
                            </a:rPr>
                            <m:t>−1</m:t>
                          </m:r>
                          <m:r>
                            <a:rPr lang="it-IT" sz="1700" b="0" i="1" smtClean="0">
                              <a:latin typeface="Cambria Math" panose="02040503050406030204" pitchFamily="18" charset="0"/>
                            </a:rPr>
                            <m:t>1/3</m:t>
                          </m:r>
                        </m:sup>
                      </m:sSup>
                      <m:nary>
                        <m:naryPr>
                          <m:ctrlPr>
                            <a:rPr lang="it-IT" sz="1700" i="1">
                              <a:latin typeface="Cambria Math" panose="02040503050406030204" pitchFamily="18" charset="0"/>
                            </a:rPr>
                          </m:ctrlPr>
                        </m:naryPr>
                        <m:sub>
                          <m:sSub>
                            <m:sSubPr>
                              <m:ctrlPr>
                                <a:rPr lang="it-IT" sz="1700" i="1">
                                  <a:latin typeface="Cambria Math" panose="02040503050406030204" pitchFamily="18" charset="0"/>
                                </a:rPr>
                              </m:ctrlPr>
                            </m:sSubPr>
                            <m:e>
                              <m:r>
                                <a:rPr lang="it-IT" sz="1700" i="1">
                                  <a:latin typeface="Cambria Math" panose="02040503050406030204" pitchFamily="18" charset="0"/>
                                </a:rPr>
                                <m:t>𝑙</m:t>
                              </m:r>
                            </m:e>
                            <m:sub>
                              <m:r>
                                <a:rPr lang="it-IT" sz="1700" i="1">
                                  <a:latin typeface="Cambria Math" panose="02040503050406030204" pitchFamily="18" charset="0"/>
                                </a:rPr>
                                <m:t>0</m:t>
                              </m:r>
                            </m:sub>
                          </m:sSub>
                          <m:r>
                            <a:rPr lang="it-IT" sz="1700" b="0" i="1" smtClean="0">
                              <a:latin typeface="Cambria Math" panose="02040503050406030204" pitchFamily="18" charset="0"/>
                            </a:rPr>
                            <m:t>𝜔</m:t>
                          </m:r>
                          <m:r>
                            <a:rPr lang="it-IT" sz="1700" b="0" i="1" smtClean="0">
                              <a:latin typeface="Cambria Math" panose="02040503050406030204" pitchFamily="18" charset="0"/>
                            </a:rPr>
                            <m:t>/</m:t>
                          </m:r>
                          <m:r>
                            <a:rPr lang="it-IT" sz="1700" b="0" i="1" smtClean="0">
                              <a:latin typeface="Cambria Math" panose="02040503050406030204" pitchFamily="18" charset="0"/>
                            </a:rPr>
                            <m:t>𝑣</m:t>
                          </m:r>
                        </m:sub>
                        <m:sup>
                          <m:sSub>
                            <m:sSubPr>
                              <m:ctrlPr>
                                <a:rPr lang="it-IT" sz="1700" i="1">
                                  <a:latin typeface="Cambria Math" panose="02040503050406030204" pitchFamily="18" charset="0"/>
                                </a:rPr>
                              </m:ctrlPr>
                            </m:sSubPr>
                            <m:e>
                              <m:r>
                                <a:rPr lang="it-IT" sz="1700" i="1">
                                  <a:latin typeface="Cambria Math" panose="02040503050406030204" pitchFamily="18" charset="0"/>
                                </a:rPr>
                                <m:t>𝐿</m:t>
                              </m:r>
                            </m:e>
                            <m:sub>
                              <m:r>
                                <a:rPr lang="it-IT" sz="1700" i="1">
                                  <a:latin typeface="Cambria Math" panose="02040503050406030204" pitchFamily="18" charset="0"/>
                                </a:rPr>
                                <m:t>0</m:t>
                              </m:r>
                            </m:sub>
                          </m:sSub>
                          <m:r>
                            <a:rPr lang="it-IT" sz="1700" b="0" i="1" smtClean="0">
                              <a:latin typeface="Cambria Math" panose="02040503050406030204" pitchFamily="18" charset="0"/>
                            </a:rPr>
                            <m:t>𝜔</m:t>
                          </m:r>
                          <m:r>
                            <a:rPr lang="it-IT" sz="1700" b="0" i="1" smtClean="0">
                              <a:latin typeface="Cambria Math" panose="02040503050406030204" pitchFamily="18" charset="0"/>
                            </a:rPr>
                            <m:t>/</m:t>
                          </m:r>
                          <m:r>
                            <a:rPr lang="it-IT" sz="1700" b="0" i="1" smtClean="0">
                              <a:latin typeface="Cambria Math" panose="02040503050406030204" pitchFamily="18" charset="0"/>
                            </a:rPr>
                            <m:t>𝑣</m:t>
                          </m:r>
                        </m:sup>
                        <m:e>
                          <m:sSup>
                            <m:sSupPr>
                              <m:ctrlPr>
                                <a:rPr lang="it-IT" sz="1700" b="0" i="1" smtClean="0">
                                  <a:latin typeface="Cambria Math" panose="02040503050406030204" pitchFamily="18" charset="0"/>
                                </a:rPr>
                              </m:ctrlPr>
                            </m:sSupPr>
                            <m:e>
                              <m:r>
                                <a:rPr lang="it-IT" sz="1700" b="0" i="1" smtClean="0">
                                  <a:latin typeface="Cambria Math" panose="02040503050406030204" pitchFamily="18" charset="0"/>
                                </a:rPr>
                                <m:t>𝑥</m:t>
                              </m:r>
                            </m:e>
                            <m:sup>
                              <m:r>
                                <a:rPr lang="it-IT" sz="1700" b="0" i="1" smtClean="0">
                                  <a:latin typeface="Cambria Math" panose="02040503050406030204" pitchFamily="18" charset="0"/>
                                </a:rPr>
                                <m:t>5/3</m:t>
                              </m:r>
                            </m:sup>
                          </m:sSup>
                          <m:func>
                            <m:funcPr>
                              <m:ctrlPr>
                                <a:rPr lang="it-IT" sz="1700" i="1">
                                  <a:latin typeface="Cambria Math" panose="02040503050406030204" pitchFamily="18" charset="0"/>
                                </a:rPr>
                              </m:ctrlPr>
                            </m:funcPr>
                            <m:fName>
                              <m:r>
                                <m:rPr>
                                  <m:sty m:val="p"/>
                                </m:rPr>
                                <a:rPr lang="it-IT" sz="1700">
                                  <a:latin typeface="Cambria Math" panose="02040503050406030204" pitchFamily="18" charset="0"/>
                                </a:rPr>
                                <m:t>sin</m:t>
                              </m:r>
                            </m:fName>
                            <m:e>
                              <m:r>
                                <a:rPr lang="it-IT" sz="1700" b="0" i="1" smtClean="0">
                                  <a:latin typeface="Cambria Math" panose="02040503050406030204" pitchFamily="18" charset="0"/>
                                </a:rPr>
                                <m:t>𝑥</m:t>
                              </m:r>
                            </m:e>
                          </m:func>
                          <m:r>
                            <a:rPr lang="it-IT" sz="1700" i="1">
                              <a:latin typeface="Cambria Math" panose="02040503050406030204" pitchFamily="18" charset="0"/>
                            </a:rPr>
                            <m:t>𝑑</m:t>
                          </m:r>
                          <m:r>
                            <a:rPr lang="it-IT" sz="1700" b="0" i="1" smtClean="0">
                              <a:latin typeface="Cambria Math" panose="02040503050406030204" pitchFamily="18" charset="0"/>
                            </a:rPr>
                            <m:t>𝑥</m:t>
                          </m:r>
                        </m:e>
                      </m:nary>
                    </m:oMath>
                  </m:oMathPara>
                </a14:m>
                <a:endParaRPr lang="it-IT" sz="1700" dirty="0" smtClean="0"/>
              </a:p>
              <a:p>
                <a:pPr marL="0" indent="0">
                  <a:buNone/>
                </a:pPr>
                <a:r>
                  <a:rPr lang="it-IT" sz="1700" b="1" i="1" u="sng" dirty="0" smtClean="0">
                    <a:solidFill>
                      <a:srgbClr val="FF0000"/>
                    </a:solidFill>
                  </a:rPr>
                  <a:t>If </a:t>
                </a:r>
                <a14:m>
                  <m:oMath xmlns:m="http://schemas.openxmlformats.org/officeDocument/2006/math">
                    <m:r>
                      <a:rPr lang="it-IT" sz="1700" b="1" i="1" u="sng" dirty="0" smtClean="0">
                        <a:solidFill>
                          <a:srgbClr val="FF0000"/>
                        </a:solidFill>
                        <a:latin typeface="Cambria Math" panose="02040503050406030204" pitchFamily="18" charset="0"/>
                      </a:rPr>
                      <m:t>𝑾</m:t>
                    </m:r>
                    <m:d>
                      <m:dPr>
                        <m:ctrlPr>
                          <a:rPr lang="it-IT" sz="1700" b="1" i="1" u="sng" dirty="0" smtClean="0">
                            <a:solidFill>
                              <a:srgbClr val="FF0000"/>
                            </a:solidFill>
                            <a:latin typeface="Cambria Math" panose="02040503050406030204" pitchFamily="18" charset="0"/>
                          </a:rPr>
                        </m:ctrlPr>
                      </m:dPr>
                      <m:e>
                        <m:r>
                          <a:rPr lang="it-IT" sz="1700" b="1" i="1" u="sng" dirty="0" smtClean="0">
                            <a:solidFill>
                              <a:srgbClr val="FF0000"/>
                            </a:solidFill>
                            <a:latin typeface="Cambria Math" panose="02040503050406030204" pitchFamily="18" charset="0"/>
                          </a:rPr>
                          <m:t>𝒁</m:t>
                        </m:r>
                      </m:e>
                    </m:d>
                    <m:r>
                      <a:rPr lang="it-IT" sz="1700" b="1" i="1" u="sng" dirty="0" smtClean="0">
                        <a:solidFill>
                          <a:srgbClr val="FF0000"/>
                        </a:solidFill>
                        <a:latin typeface="Cambria Math" panose="02040503050406030204" pitchFamily="18" charset="0"/>
                      </a:rPr>
                      <m:t>≪ </m:t>
                    </m:r>
                    <m:sSub>
                      <m:sSubPr>
                        <m:ctrlPr>
                          <a:rPr lang="it-IT" sz="1700" b="1" i="1" u="sng" dirty="0" smtClean="0">
                            <a:solidFill>
                              <a:srgbClr val="FF0000"/>
                            </a:solidFill>
                            <a:latin typeface="Cambria Math" panose="02040503050406030204" pitchFamily="18" charset="0"/>
                          </a:rPr>
                        </m:ctrlPr>
                      </m:sSubPr>
                      <m:e>
                        <m:r>
                          <a:rPr lang="it-IT" sz="1700" b="1" i="1" u="sng" dirty="0" smtClean="0">
                            <a:solidFill>
                              <a:srgbClr val="FF0000"/>
                            </a:solidFill>
                            <a:latin typeface="Cambria Math" panose="02040503050406030204" pitchFamily="18" charset="0"/>
                          </a:rPr>
                          <m:t>𝑳</m:t>
                        </m:r>
                      </m:e>
                      <m:sub>
                        <m:r>
                          <a:rPr lang="it-IT" sz="1700" b="1" i="1" u="sng" dirty="0" smtClean="0">
                            <a:solidFill>
                              <a:srgbClr val="FF0000"/>
                            </a:solidFill>
                            <a:latin typeface="Cambria Math" panose="02040503050406030204" pitchFamily="18" charset="0"/>
                          </a:rPr>
                          <m:t>𝟎</m:t>
                        </m:r>
                      </m:sub>
                    </m:sSub>
                  </m:oMath>
                </a14:m>
                <a:endParaRPr lang="it-IT" sz="1700" b="1" i="1" u="sng" dirty="0" smtClean="0">
                  <a:solidFill>
                    <a:srgbClr val="FF0000"/>
                  </a:solidFill>
                </a:endParaRPr>
              </a:p>
              <a:p>
                <a:pPr marL="0" indent="0">
                  <a:buNone/>
                </a:pPr>
                <a14:m>
                  <m:oMath xmlns:m="http://schemas.openxmlformats.org/officeDocument/2006/math">
                    <m:r>
                      <m:rPr>
                        <m:sty m:val="p"/>
                      </m:rPr>
                      <a:rPr lang="it-IT" sz="1700">
                        <a:latin typeface="Cambria Math" panose="02040503050406030204" pitchFamily="18" charset="0"/>
                      </a:rPr>
                      <m:t>Φ</m:t>
                    </m:r>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r>
                      <a:rPr lang="it-IT" sz="1700" i="1">
                        <a:latin typeface="Cambria Math" panose="02040503050406030204" pitchFamily="18" charset="0"/>
                      </a:rPr>
                      <m:t>=</m:t>
                    </m:r>
                    <m:nary>
                      <m:naryPr>
                        <m:chr m:val="∭"/>
                        <m:ctrlPr>
                          <a:rPr lang="it-IT" sz="1700" i="1">
                            <a:latin typeface="Cambria Math" panose="02040503050406030204" pitchFamily="18" charset="0"/>
                          </a:rPr>
                        </m:ctrlPr>
                      </m:naryPr>
                      <m:sub>
                        <m:r>
                          <a:rPr lang="it-IT" sz="1700" i="1">
                            <a:latin typeface="Cambria Math" panose="02040503050406030204" pitchFamily="18" charset="0"/>
                          </a:rPr>
                          <m:t>∞</m:t>
                        </m:r>
                      </m:sub>
                      <m:sup>
                        <m:r>
                          <a:rPr lang="it-IT" sz="1700" i="1">
                            <a:latin typeface="Cambria Math" panose="02040503050406030204" pitchFamily="18" charset="0"/>
                          </a:rPr>
                          <m:t>∞</m:t>
                        </m:r>
                      </m:sup>
                      <m:e>
                        <m:func>
                          <m:funcPr>
                            <m:ctrlPr>
                              <a:rPr lang="it-IT" sz="1700" i="1">
                                <a:latin typeface="Cambria Math" panose="02040503050406030204" pitchFamily="18" charset="0"/>
                              </a:rPr>
                            </m:ctrlPr>
                          </m:funcPr>
                          <m:fName>
                            <m:r>
                              <m:rPr>
                                <m:sty m:val="p"/>
                              </m:rPr>
                              <a:rPr lang="it-IT" sz="1700">
                                <a:latin typeface="Cambria Math" panose="02040503050406030204" pitchFamily="18" charset="0"/>
                              </a:rPr>
                              <m:t>exp</m:t>
                            </m:r>
                          </m:fName>
                          <m:e>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𝑗</m:t>
                                    </m:r>
                                    <m:r>
                                      <a:rPr lang="it-IT" sz="1700" i="1">
                                        <a:latin typeface="Cambria Math" panose="02040503050406030204" pitchFamily="18" charset="0"/>
                                      </a:rPr>
                                      <m:t>𝜔</m:t>
                                    </m:r>
                                    <m:sSub>
                                      <m:sSubPr>
                                        <m:ctrlPr>
                                          <a:rPr lang="it-IT" sz="1700" i="1">
                                            <a:latin typeface="Cambria Math" panose="02040503050406030204" pitchFamily="18" charset="0"/>
                                          </a:rPr>
                                        </m:ctrlPr>
                                      </m:sSubPr>
                                      <m:e>
                                        <m:r>
                                          <a:rPr lang="it-IT" sz="1700" i="1">
                                            <a:latin typeface="Cambria Math" panose="02040503050406030204" pitchFamily="18" charset="0"/>
                                          </a:rPr>
                                          <m:t>𝜉</m:t>
                                        </m:r>
                                      </m:e>
                                      <m:sub>
                                        <m:r>
                                          <a:rPr lang="it-IT" sz="1700" i="1">
                                            <a:latin typeface="Cambria Math" panose="02040503050406030204" pitchFamily="18" charset="0"/>
                                          </a:rPr>
                                          <m:t>𝑥</m:t>
                                        </m:r>
                                      </m:sub>
                                    </m:sSub>
                                  </m:num>
                                  <m:den>
                                    <m:r>
                                      <a:rPr lang="it-IT" sz="1700" i="1">
                                        <a:latin typeface="Cambria Math" panose="02040503050406030204" pitchFamily="18" charset="0"/>
                                      </a:rPr>
                                      <m:t>𝑣</m:t>
                                    </m:r>
                                  </m:den>
                                </m:f>
                              </m:e>
                            </m:d>
                            <m:sSub>
                              <m:sSubPr>
                                <m:ctrlPr>
                                  <a:rPr lang="it-IT" sz="1700" i="1">
                                    <a:latin typeface="Cambria Math" panose="02040503050406030204" pitchFamily="18" charset="0"/>
                                  </a:rPr>
                                </m:ctrlPr>
                              </m:sSubPr>
                              <m:e>
                                <m:r>
                                  <a:rPr lang="it-IT" sz="1700" i="1">
                                    <a:latin typeface="Cambria Math" panose="02040503050406030204" pitchFamily="18" charset="0"/>
                                  </a:rPr>
                                  <m:t>𝑏</m:t>
                                </m:r>
                              </m:e>
                              <m:sub>
                                <m:r>
                                  <a:rPr lang="it-IT" sz="1700" i="1">
                                    <a:latin typeface="Cambria Math" panose="02040503050406030204" pitchFamily="18" charset="0"/>
                                  </a:rPr>
                                  <m:t>𝛼</m:t>
                                </m:r>
                              </m:sub>
                            </m:sSub>
                            <m:d>
                              <m:dPr>
                                <m:ctrlPr>
                                  <a:rPr lang="it-IT" sz="1700" i="1">
                                    <a:latin typeface="Cambria Math" panose="02040503050406030204" pitchFamily="18" charset="0"/>
                                  </a:rPr>
                                </m:ctrlPr>
                              </m:dPr>
                              <m:e>
                                <m:sSub>
                                  <m:sSubPr>
                                    <m:ctrlPr>
                                      <a:rPr lang="it-IT" sz="1700" i="1">
                                        <a:latin typeface="Cambria Math" panose="02040503050406030204" pitchFamily="18" charset="0"/>
                                      </a:rPr>
                                    </m:ctrlPr>
                                  </m:sSubPr>
                                  <m:e>
                                    <m:r>
                                      <a:rPr lang="it-IT" sz="1700" i="1">
                                        <a:latin typeface="Cambria Math" panose="02040503050406030204" pitchFamily="18" charset="0"/>
                                      </a:rPr>
                                      <m:t>𝜉</m:t>
                                    </m:r>
                                  </m:e>
                                  <m:sub>
                                    <m:r>
                                      <a:rPr lang="it-IT" sz="1700" i="1">
                                        <a:latin typeface="Cambria Math" panose="02040503050406030204" pitchFamily="18" charset="0"/>
                                      </a:rPr>
                                      <m:t>𝑥</m:t>
                                    </m:r>
                                  </m:sub>
                                </m:sSub>
                                <m:r>
                                  <a:rPr lang="it-IT" sz="1700" i="1">
                                    <a:latin typeface="Cambria Math" panose="02040503050406030204" pitchFamily="18" charset="0"/>
                                  </a:rPr>
                                  <m:t>, </m:t>
                                </m:r>
                                <m:r>
                                  <a:rPr lang="it-IT" sz="1700" b="0" i="1" smtClean="0">
                                    <a:latin typeface="Cambria Math" panose="02040503050406030204" pitchFamily="18" charset="0"/>
                                  </a:rPr>
                                  <m:t>0</m:t>
                                </m:r>
                                <m:r>
                                  <a:rPr lang="it-IT" sz="1700" i="1">
                                    <a:latin typeface="Cambria Math" panose="02040503050406030204" pitchFamily="18" charset="0"/>
                                  </a:rPr>
                                  <m:t>,</m:t>
                                </m:r>
                                <m:sSub>
                                  <m:sSubPr>
                                    <m:ctrlPr>
                                      <a:rPr lang="it-IT" sz="1700" i="1">
                                        <a:latin typeface="Cambria Math" panose="02040503050406030204" pitchFamily="18" charset="0"/>
                                      </a:rPr>
                                    </m:ctrlPr>
                                  </m:sSubPr>
                                  <m:e>
                                    <m:r>
                                      <a:rPr lang="it-IT" sz="1700" i="1">
                                        <a:latin typeface="Cambria Math" panose="02040503050406030204" pitchFamily="18" charset="0"/>
                                      </a:rPr>
                                      <m:t>𝜉</m:t>
                                    </m:r>
                                  </m:e>
                                  <m:sub>
                                    <m:r>
                                      <a:rPr lang="it-IT" sz="1700" i="1">
                                        <a:latin typeface="Cambria Math" panose="02040503050406030204" pitchFamily="18" charset="0"/>
                                      </a:rPr>
                                      <m:t>𝑧</m:t>
                                    </m:r>
                                  </m:sub>
                                </m:sSub>
                              </m:e>
                            </m:d>
                            <m:r>
                              <a:rPr lang="it-IT" sz="1700" i="1">
                                <a:latin typeface="Cambria Math" panose="02040503050406030204" pitchFamily="18" charset="0"/>
                              </a:rPr>
                              <m:t>𝑑</m:t>
                            </m:r>
                            <m:sSub>
                              <m:sSubPr>
                                <m:ctrlPr>
                                  <a:rPr lang="it-IT" sz="1700" i="1">
                                    <a:latin typeface="Cambria Math" panose="02040503050406030204" pitchFamily="18" charset="0"/>
                                  </a:rPr>
                                </m:ctrlPr>
                              </m:sSubPr>
                              <m:e>
                                <m:r>
                                  <a:rPr lang="it-IT" sz="1700" i="1">
                                    <a:latin typeface="Cambria Math" panose="02040503050406030204" pitchFamily="18" charset="0"/>
                                  </a:rPr>
                                  <m:t>𝜉</m:t>
                                </m:r>
                              </m:e>
                              <m:sub>
                                <m:r>
                                  <a:rPr lang="it-IT" sz="1700" i="1">
                                    <a:latin typeface="Cambria Math" panose="02040503050406030204" pitchFamily="18" charset="0"/>
                                  </a:rPr>
                                  <m:t>𝑥</m:t>
                                </m:r>
                              </m:sub>
                            </m:sSub>
                            <m:r>
                              <a:rPr lang="it-IT" sz="1700" i="1">
                                <a:latin typeface="Cambria Math" panose="02040503050406030204" pitchFamily="18" charset="0"/>
                              </a:rPr>
                              <m:t>𝑑</m:t>
                            </m:r>
                            <m:sSub>
                              <m:sSubPr>
                                <m:ctrlPr>
                                  <a:rPr lang="it-IT" sz="1700" i="1">
                                    <a:latin typeface="Cambria Math" panose="02040503050406030204" pitchFamily="18" charset="0"/>
                                  </a:rPr>
                                </m:ctrlPr>
                              </m:sSubPr>
                              <m:e>
                                <m:r>
                                  <a:rPr lang="it-IT" sz="1700" i="1">
                                    <a:latin typeface="Cambria Math" panose="02040503050406030204" pitchFamily="18" charset="0"/>
                                  </a:rPr>
                                  <m:t>𝜉</m:t>
                                </m:r>
                              </m:e>
                              <m:sub>
                                <m:r>
                                  <a:rPr lang="it-IT" sz="1700" i="1">
                                    <a:latin typeface="Cambria Math" panose="02040503050406030204" pitchFamily="18" charset="0"/>
                                  </a:rPr>
                                  <m:t>𝑧</m:t>
                                </m:r>
                              </m:sub>
                            </m:sSub>
                          </m:e>
                        </m:func>
                      </m:e>
                    </m:nary>
                  </m:oMath>
                </a14:m>
                <a:r>
                  <a:rPr lang="it-IT" sz="1700" dirty="0" smtClean="0"/>
                  <a:t>. The </a:t>
                </a:r>
                <a:r>
                  <a:rPr lang="it-IT" sz="1700" dirty="0" err="1" smtClean="0"/>
                  <a:t>substitution</a:t>
                </a:r>
                <a:r>
                  <a:rPr lang="it-IT" sz="1700" dirty="0" smtClean="0"/>
                  <a:t> of </a:t>
                </a:r>
                <a14:m>
                  <m:oMath xmlns:m="http://schemas.openxmlformats.org/officeDocument/2006/math">
                    <m:sSub>
                      <m:sSubPr>
                        <m:ctrlPr>
                          <a:rPr lang="it-IT" sz="1700" i="1" dirty="0" err="1" smtClean="0">
                            <a:latin typeface="Cambria Math" panose="02040503050406030204" pitchFamily="18" charset="0"/>
                          </a:rPr>
                        </m:ctrlPr>
                      </m:sSubPr>
                      <m:e>
                        <m:r>
                          <a:rPr lang="it-IT" sz="1700" i="1" dirty="0" smtClean="0">
                            <a:latin typeface="Cambria Math" panose="02040503050406030204" pitchFamily="18" charset="0"/>
                          </a:rPr>
                          <m:t>𝜉</m:t>
                        </m:r>
                      </m:e>
                      <m:sub>
                        <m:r>
                          <a:rPr lang="it-IT" sz="1700" i="1" dirty="0" err="1" smtClean="0">
                            <a:latin typeface="Cambria Math" panose="02040503050406030204" pitchFamily="18" charset="0"/>
                          </a:rPr>
                          <m:t>𝑥</m:t>
                        </m:r>
                      </m:sub>
                    </m:sSub>
                    <m:r>
                      <a:rPr lang="it-IT" sz="1700" i="1" dirty="0" smtClean="0">
                        <a:latin typeface="Cambria Math" panose="02040503050406030204" pitchFamily="18" charset="0"/>
                      </a:rPr>
                      <m:t> =</m:t>
                    </m:r>
                    <m:r>
                      <a:rPr lang="it-IT" sz="1700" i="1" dirty="0" smtClean="0">
                        <a:latin typeface="Cambria Math" panose="02040503050406030204" pitchFamily="18" charset="0"/>
                      </a:rPr>
                      <m:t>𝜉</m:t>
                    </m:r>
                    <m:r>
                      <a:rPr lang="it-IT" sz="1700" i="1" dirty="0" smtClean="0">
                        <a:latin typeface="Cambria Math" panose="02040503050406030204" pitchFamily="18" charset="0"/>
                      </a:rPr>
                      <m:t> </m:t>
                    </m:r>
                    <m:r>
                      <m:rPr>
                        <m:sty m:val="p"/>
                      </m:rPr>
                      <a:rPr lang="it-IT" sz="1700" i="1" dirty="0" smtClean="0">
                        <a:latin typeface="Cambria Math" panose="02040503050406030204" pitchFamily="18" charset="0"/>
                      </a:rPr>
                      <m:t>cos</m:t>
                    </m:r>
                    <m:r>
                      <a:rPr lang="it-IT" sz="1700" i="1" dirty="0" smtClean="0">
                        <a:latin typeface="Cambria Math" panose="02040503050406030204" pitchFamily="18" charset="0"/>
                      </a:rPr>
                      <m:t>𝜃</m:t>
                    </m:r>
                  </m:oMath>
                </a14:m>
                <a:r>
                  <a:rPr lang="it-IT" sz="1700" dirty="0" smtClean="0"/>
                  <a:t> and </a:t>
                </a:r>
                <a14:m>
                  <m:oMath xmlns:m="http://schemas.openxmlformats.org/officeDocument/2006/math">
                    <m:sSub>
                      <m:sSubPr>
                        <m:ctrlPr>
                          <a:rPr lang="it-IT" sz="1700" i="1" dirty="0" err="1" smtClean="0">
                            <a:latin typeface="Cambria Math" panose="02040503050406030204" pitchFamily="18" charset="0"/>
                          </a:rPr>
                        </m:ctrlPr>
                      </m:sSubPr>
                      <m:e>
                        <m:r>
                          <a:rPr lang="it-IT" sz="1700" i="1" dirty="0" smtClean="0">
                            <a:latin typeface="Cambria Math" panose="02040503050406030204" pitchFamily="18" charset="0"/>
                          </a:rPr>
                          <m:t>𝜉</m:t>
                        </m:r>
                      </m:e>
                      <m:sub>
                        <m:r>
                          <a:rPr lang="it-IT" sz="1700" i="1" dirty="0" err="1" smtClean="0">
                            <a:latin typeface="Cambria Math" panose="02040503050406030204" pitchFamily="18" charset="0"/>
                          </a:rPr>
                          <m:t>𝑧</m:t>
                        </m:r>
                      </m:sub>
                    </m:sSub>
                    <m:r>
                      <a:rPr lang="it-IT" sz="1700" i="1" dirty="0" smtClean="0">
                        <a:latin typeface="Cambria Math" panose="02040503050406030204" pitchFamily="18" charset="0"/>
                      </a:rPr>
                      <m:t> =</m:t>
                    </m:r>
                    <m:r>
                      <a:rPr lang="it-IT" sz="1700" i="1" dirty="0" smtClean="0">
                        <a:latin typeface="Cambria Math" panose="02040503050406030204" pitchFamily="18" charset="0"/>
                      </a:rPr>
                      <m:t>𝜉</m:t>
                    </m:r>
                    <m:r>
                      <a:rPr lang="it-IT" sz="1700" i="1" dirty="0" smtClean="0">
                        <a:latin typeface="Cambria Math" panose="02040503050406030204" pitchFamily="18" charset="0"/>
                      </a:rPr>
                      <m:t> </m:t>
                    </m:r>
                    <m:r>
                      <m:rPr>
                        <m:sty m:val="p"/>
                      </m:rPr>
                      <a:rPr lang="it-IT" sz="1700" i="1" dirty="0" smtClean="0">
                        <a:latin typeface="Cambria Math" panose="02040503050406030204" pitchFamily="18" charset="0"/>
                      </a:rPr>
                      <m:t>sin</m:t>
                    </m:r>
                    <m:r>
                      <a:rPr lang="it-IT" sz="1700" i="1" dirty="0" smtClean="0">
                        <a:latin typeface="Cambria Math" panose="02040503050406030204" pitchFamily="18" charset="0"/>
                      </a:rPr>
                      <m:t>𝜃</m:t>
                    </m:r>
                  </m:oMath>
                </a14:m>
                <a:r>
                  <a:rPr lang="it-IT" sz="1700" dirty="0" smtClean="0"/>
                  <a:t> gives</a:t>
                </a:r>
              </a:p>
              <a:p>
                <a:pPr marL="0" indent="0">
                  <a:buNone/>
                </a:pPr>
                <a14:m>
                  <m:oMathPara xmlns:m="http://schemas.openxmlformats.org/officeDocument/2006/math">
                    <m:oMathParaPr>
                      <m:jc m:val="centerGroup"/>
                    </m:oMathParaPr>
                    <m:oMath xmlns:m="http://schemas.openxmlformats.org/officeDocument/2006/math">
                      <m:r>
                        <m:rPr>
                          <m:sty m:val="p"/>
                        </m:rPr>
                        <a:rPr lang="it-IT" sz="1700">
                          <a:latin typeface="Cambria Math" panose="02040503050406030204" pitchFamily="18" charset="0"/>
                        </a:rPr>
                        <m:t>Φ</m:t>
                      </m:r>
                      <m:d>
                        <m:dPr>
                          <m:ctrlPr>
                            <a:rPr lang="it-IT" sz="1700" i="1">
                              <a:latin typeface="Cambria Math" panose="02040503050406030204" pitchFamily="18" charset="0"/>
                            </a:rPr>
                          </m:ctrlPr>
                        </m:dPr>
                        <m:e>
                          <m:f>
                            <m:fPr>
                              <m:ctrlPr>
                                <a:rPr lang="it-IT" sz="1700" i="1">
                                  <a:latin typeface="Cambria Math" panose="02040503050406030204" pitchFamily="18" charset="0"/>
                                </a:rPr>
                              </m:ctrlPr>
                            </m:fPr>
                            <m:num>
                              <m:r>
                                <a:rPr lang="it-IT" sz="1700" i="1">
                                  <a:latin typeface="Cambria Math" panose="02040503050406030204" pitchFamily="18" charset="0"/>
                                </a:rPr>
                                <m:t>𝜔</m:t>
                              </m:r>
                            </m:num>
                            <m:den>
                              <m:r>
                                <a:rPr lang="it-IT" sz="1700" i="1">
                                  <a:latin typeface="Cambria Math" panose="02040503050406030204" pitchFamily="18" charset="0"/>
                                </a:rPr>
                                <m:t>𝑣</m:t>
                              </m:r>
                            </m:den>
                          </m:f>
                        </m:e>
                      </m:d>
                      <m:r>
                        <a:rPr lang="it-IT" sz="1700" i="1">
                          <a:latin typeface="Cambria Math" panose="02040503050406030204" pitchFamily="18" charset="0"/>
                        </a:rPr>
                        <m:t>=</m:t>
                      </m:r>
                      <m:r>
                        <a:rPr lang="it-IT" sz="1700" b="0" i="1" smtClean="0">
                          <a:latin typeface="Cambria Math" panose="02040503050406030204" pitchFamily="18" charset="0"/>
                        </a:rPr>
                        <m:t>2</m:t>
                      </m:r>
                      <m:r>
                        <a:rPr lang="it-IT" sz="1700" b="0" i="1" smtClean="0">
                          <a:latin typeface="Cambria Math" panose="02040503050406030204" pitchFamily="18" charset="0"/>
                        </a:rPr>
                        <m:t>𝜋</m:t>
                      </m:r>
                      <m:nary>
                        <m:naryPr>
                          <m:ctrlPr>
                            <a:rPr lang="it-IT" sz="1700" i="1">
                              <a:latin typeface="Cambria Math" panose="02040503050406030204" pitchFamily="18" charset="0"/>
                            </a:rPr>
                          </m:ctrlPr>
                        </m:naryPr>
                        <m:sub>
                          <m:sSub>
                            <m:sSubPr>
                              <m:ctrlPr>
                                <a:rPr lang="it-IT" sz="1700" i="1">
                                  <a:latin typeface="Cambria Math" panose="02040503050406030204" pitchFamily="18" charset="0"/>
                                </a:rPr>
                              </m:ctrlPr>
                            </m:sSubPr>
                            <m:e>
                              <m:r>
                                <a:rPr lang="it-IT" sz="1700" i="1">
                                  <a:latin typeface="Cambria Math" panose="02040503050406030204" pitchFamily="18" charset="0"/>
                                </a:rPr>
                                <m:t>𝑙</m:t>
                              </m:r>
                            </m:e>
                            <m:sub>
                              <m:r>
                                <a:rPr lang="it-IT" sz="1700" i="1">
                                  <a:latin typeface="Cambria Math" panose="02040503050406030204" pitchFamily="18" charset="0"/>
                                </a:rPr>
                                <m:t>0</m:t>
                              </m:r>
                            </m:sub>
                          </m:sSub>
                        </m:sub>
                        <m:sup>
                          <m:sSub>
                            <m:sSubPr>
                              <m:ctrlPr>
                                <a:rPr lang="it-IT" sz="1700" i="1">
                                  <a:latin typeface="Cambria Math" panose="02040503050406030204" pitchFamily="18" charset="0"/>
                                </a:rPr>
                              </m:ctrlPr>
                            </m:sSubPr>
                            <m:e>
                              <m:r>
                                <a:rPr lang="it-IT" sz="1700" i="1">
                                  <a:latin typeface="Cambria Math" panose="02040503050406030204" pitchFamily="18" charset="0"/>
                                </a:rPr>
                                <m:t>𝐿</m:t>
                              </m:r>
                            </m:e>
                            <m:sub>
                              <m:r>
                                <a:rPr lang="it-IT" sz="1700" i="1">
                                  <a:latin typeface="Cambria Math" panose="02040503050406030204" pitchFamily="18" charset="0"/>
                                </a:rPr>
                                <m:t>0</m:t>
                              </m:r>
                            </m:sub>
                          </m:sSub>
                        </m:sup>
                        <m:e>
                          <m:r>
                            <a:rPr lang="it-IT" sz="1700" b="0" i="1" smtClean="0">
                              <a:latin typeface="Cambria Math" panose="02040503050406030204" pitchFamily="18" charset="0"/>
                            </a:rPr>
                            <m:t>𝜉</m:t>
                          </m:r>
                          <m:r>
                            <a:rPr lang="it-IT" sz="1700" b="0" i="1" smtClean="0">
                              <a:latin typeface="Cambria Math" panose="02040503050406030204" pitchFamily="18" charset="0"/>
                            </a:rPr>
                            <m:t> </m:t>
                          </m:r>
                          <m:r>
                            <a:rPr lang="it-IT" sz="1700" b="0" i="1" smtClean="0">
                              <a:latin typeface="Cambria Math" panose="02040503050406030204" pitchFamily="18" charset="0"/>
                            </a:rPr>
                            <m:t>𝑏</m:t>
                          </m:r>
                          <m:d>
                            <m:dPr>
                              <m:ctrlPr>
                                <a:rPr lang="it-IT" sz="1700" b="0" i="1" smtClean="0">
                                  <a:latin typeface="Cambria Math" panose="02040503050406030204" pitchFamily="18" charset="0"/>
                                </a:rPr>
                              </m:ctrlPr>
                            </m:dPr>
                            <m:e>
                              <m:r>
                                <a:rPr lang="it-IT" sz="1700" b="0" i="1" smtClean="0">
                                  <a:latin typeface="Cambria Math" panose="02040503050406030204" pitchFamily="18" charset="0"/>
                                </a:rPr>
                                <m:t>𝜉</m:t>
                              </m:r>
                            </m:e>
                          </m:d>
                          <m:r>
                            <a:rPr lang="it-IT" sz="1700" b="0" i="1" smtClean="0">
                              <a:latin typeface="Cambria Math" panose="02040503050406030204" pitchFamily="18" charset="0"/>
                            </a:rPr>
                            <m:t> </m:t>
                          </m:r>
                          <m:sSub>
                            <m:sSubPr>
                              <m:ctrlPr>
                                <a:rPr lang="it-IT" sz="1700" b="0" i="1" smtClean="0">
                                  <a:latin typeface="Cambria Math" panose="02040503050406030204" pitchFamily="18" charset="0"/>
                                </a:rPr>
                              </m:ctrlPr>
                            </m:sSubPr>
                            <m:e>
                              <m:r>
                                <a:rPr lang="it-IT" sz="1700" b="0" i="1" smtClean="0">
                                  <a:latin typeface="Cambria Math" panose="02040503050406030204" pitchFamily="18" charset="0"/>
                                </a:rPr>
                                <m:t>𝐽</m:t>
                              </m:r>
                            </m:e>
                            <m:sub>
                              <m:r>
                                <a:rPr lang="it-IT" sz="1700" b="0" i="1" smtClean="0">
                                  <a:latin typeface="Cambria Math" panose="02040503050406030204" pitchFamily="18" charset="0"/>
                                </a:rPr>
                                <m:t>0</m:t>
                              </m:r>
                            </m:sub>
                          </m:sSub>
                          <m:d>
                            <m:dPr>
                              <m:ctrlPr>
                                <a:rPr lang="it-IT" sz="1700" b="0" i="1" smtClean="0">
                                  <a:latin typeface="Cambria Math" panose="02040503050406030204" pitchFamily="18" charset="0"/>
                                </a:rPr>
                              </m:ctrlPr>
                            </m:dPr>
                            <m:e>
                              <m:f>
                                <m:fPr>
                                  <m:ctrlPr>
                                    <a:rPr lang="it-IT" sz="1700" b="0" i="1" smtClean="0">
                                      <a:latin typeface="Cambria Math" panose="02040503050406030204" pitchFamily="18" charset="0"/>
                                    </a:rPr>
                                  </m:ctrlPr>
                                </m:fPr>
                                <m:num>
                                  <m:r>
                                    <a:rPr lang="it-IT" sz="1700" b="0" i="1" smtClean="0">
                                      <a:latin typeface="Cambria Math" panose="02040503050406030204" pitchFamily="18" charset="0"/>
                                    </a:rPr>
                                    <m:t>𝜔𝜉</m:t>
                                  </m:r>
                                </m:num>
                                <m:den>
                                  <m:r>
                                    <a:rPr lang="it-IT" sz="1700" b="0" i="1" smtClean="0">
                                      <a:latin typeface="Cambria Math" panose="02040503050406030204" pitchFamily="18" charset="0"/>
                                    </a:rPr>
                                    <m:t>𝑣</m:t>
                                  </m:r>
                                </m:den>
                              </m:f>
                            </m:e>
                          </m:d>
                          <m:r>
                            <a:rPr lang="it-IT" sz="1700" b="0" i="1" smtClean="0">
                              <a:latin typeface="Cambria Math" panose="02040503050406030204" pitchFamily="18" charset="0"/>
                            </a:rPr>
                            <m:t> </m:t>
                          </m:r>
                          <m:r>
                            <a:rPr lang="it-IT" sz="1700" b="0" i="1" smtClean="0">
                              <a:latin typeface="Cambria Math" panose="02040503050406030204" pitchFamily="18" charset="0"/>
                            </a:rPr>
                            <m:t>𝑑</m:t>
                          </m:r>
                          <m:r>
                            <a:rPr lang="it-IT" sz="1700" b="0" i="1" smtClean="0">
                              <a:latin typeface="Cambria Math" panose="02040503050406030204" pitchFamily="18" charset="0"/>
                            </a:rPr>
                            <m:t>𝜉</m:t>
                          </m:r>
                        </m:e>
                      </m:nary>
                    </m:oMath>
                  </m:oMathPara>
                </a14:m>
                <a:endParaRPr lang="it-IT" sz="1700" dirty="0"/>
              </a:p>
              <a:p>
                <a:pPr marL="0" indent="0">
                  <a:buNone/>
                </a:pPr>
                <a:endParaRPr lang="it-IT" sz="1700" dirty="0"/>
              </a:p>
            </p:txBody>
          </p:sp>
        </mc:Choice>
        <mc:Fallback xmlns="">
          <p:sp>
            <p:nvSpPr>
              <p:cNvPr id="4" name="Segnaposto contenuto 2"/>
              <p:cNvSpPr txBox="1">
                <a:spLocks noRot="1" noChangeAspect="1" noMove="1" noResize="1" noEditPoints="1" noAdjustHandles="1" noChangeArrowheads="1" noChangeShapeType="1" noTextEdit="1"/>
              </p:cNvSpPr>
              <p:nvPr/>
            </p:nvSpPr>
            <p:spPr>
              <a:xfrm>
                <a:off x="585800" y="1124744"/>
                <a:ext cx="11197244" cy="4917639"/>
              </a:xfrm>
              <a:prstGeom prst="rect">
                <a:avLst/>
              </a:prstGeom>
              <a:blipFill>
                <a:blip r:embed="rId2"/>
                <a:stretch>
                  <a:fillRect l="-327" t="-993" b="-620"/>
                </a:stretch>
              </a:blipFill>
            </p:spPr>
            <p:txBody>
              <a:bodyPr/>
              <a:lstStyle/>
              <a:p>
                <a:r>
                  <a:rPr lang="en-US">
                    <a:noFill/>
                  </a:rPr>
                  <a:t> </a:t>
                </a:r>
              </a:p>
            </p:txBody>
          </p:sp>
        </mc:Fallback>
      </mc:AlternateContent>
    </p:spTree>
    <p:extLst>
      <p:ext uri="{BB962C8B-B14F-4D97-AF65-F5344CB8AC3E}">
        <p14:creationId xmlns:p14="http://schemas.microsoft.com/office/powerpoint/2010/main" val="29732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b="1" dirty="0" smtClean="0"/>
              <a:t>Main topics</a:t>
            </a:r>
            <a:endParaRPr lang="en-US" b="1" dirty="0"/>
          </a:p>
        </p:txBody>
      </p:sp>
      <p:sp>
        <p:nvSpPr>
          <p:cNvPr id="3" name="Segnaposto contenuto 2"/>
          <p:cNvSpPr>
            <a:spLocks noGrp="1"/>
          </p:cNvSpPr>
          <p:nvPr>
            <p:ph idx="1"/>
          </p:nvPr>
        </p:nvSpPr>
        <p:spPr/>
        <p:txBody>
          <a:bodyPr>
            <a:normAutofit/>
          </a:bodyPr>
          <a:lstStyle/>
          <a:p>
            <a:pPr marL="457200" indent="-457200">
              <a:buAutoNum type="arabicPeriod"/>
            </a:pPr>
            <a:r>
              <a:rPr lang="en-US" dirty="0" smtClean="0"/>
              <a:t>A brief introduction about the CMB origins</a:t>
            </a:r>
          </a:p>
          <a:p>
            <a:pPr marL="457200" indent="-457200">
              <a:buAutoNum type="arabicPeriod"/>
            </a:pPr>
            <a:r>
              <a:rPr lang="en-US" dirty="0" smtClean="0"/>
              <a:t>The atmosphere as a dispersion </a:t>
            </a:r>
            <a:r>
              <a:rPr lang="en-US" dirty="0" smtClean="0"/>
              <a:t>medium</a:t>
            </a:r>
            <a:endParaRPr lang="en-US" dirty="0" smtClean="0"/>
          </a:p>
          <a:p>
            <a:pPr marL="457200" indent="-457200">
              <a:buAutoNum type="arabicPeriod"/>
            </a:pPr>
            <a:r>
              <a:rPr lang="en-US" dirty="0" smtClean="0"/>
              <a:t>Characterization of the atmosphere’s turbulent structures by direct measurements</a:t>
            </a:r>
          </a:p>
          <a:p>
            <a:pPr marL="457200" indent="-457200">
              <a:buFont typeface="Wingdings" pitchFamily="2" charset="2"/>
              <a:buAutoNum type="arabicPeriod"/>
            </a:pPr>
            <a:r>
              <a:rPr lang="en-US" dirty="0"/>
              <a:t>Atmospheric fluctuations effects on CMB </a:t>
            </a:r>
            <a:r>
              <a:rPr lang="en-US" dirty="0" smtClean="0"/>
              <a:t>observations</a:t>
            </a:r>
          </a:p>
          <a:p>
            <a:pPr marL="457200" indent="-457200">
              <a:buFont typeface="Wingdings" pitchFamily="2" charset="2"/>
              <a:buAutoNum type="arabicPeriod"/>
            </a:pPr>
            <a:r>
              <a:rPr lang="en-US" dirty="0" smtClean="0"/>
              <a:t>Conclusion: Questions and discussion</a:t>
            </a:r>
          </a:p>
          <a:p>
            <a:pPr marL="457200" indent="-457200">
              <a:buAutoNum type="arabicPeriod"/>
            </a:pPr>
            <a:endParaRPr lang="en-US" dirty="0" smtClean="0"/>
          </a:p>
          <a:p>
            <a:pPr marL="457200" indent="-457200">
              <a:buAutoNum type="arabicPeriod"/>
            </a:pPr>
            <a:endParaRPr lang="en-US" dirty="0" smtClean="0"/>
          </a:p>
        </p:txBody>
      </p:sp>
    </p:spTree>
    <p:extLst>
      <p:ext uri="{BB962C8B-B14F-4D97-AF65-F5344CB8AC3E}">
        <p14:creationId xmlns:p14="http://schemas.microsoft.com/office/powerpoint/2010/main" val="180162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981844" y="609600"/>
            <a:ext cx="9865096" cy="1066800"/>
          </a:xfrm>
        </p:spPr>
        <p:txBody>
          <a:bodyPr/>
          <a:lstStyle/>
          <a:p>
            <a:r>
              <a:rPr lang="en-US" b="1" dirty="0" smtClean="0"/>
              <a:t>The Cosmic Microwave Background Radiation (CMB-R)</a:t>
            </a:r>
            <a:endParaRPr lang="en-US" b="1" dirty="0"/>
          </a:p>
        </p:txBody>
      </p:sp>
      <p:sp>
        <p:nvSpPr>
          <p:cNvPr id="3" name="Segnaposto contenuto 2"/>
          <p:cNvSpPr>
            <a:spLocks noGrp="1"/>
          </p:cNvSpPr>
          <p:nvPr>
            <p:ph idx="1"/>
          </p:nvPr>
        </p:nvSpPr>
        <p:spPr/>
        <p:txBody>
          <a:bodyPr>
            <a:normAutofit lnSpcReduction="10000"/>
          </a:bodyPr>
          <a:lstStyle/>
          <a:p>
            <a:r>
              <a:rPr lang="en-US" dirty="0" smtClean="0"/>
              <a:t>Is a relic radiation from </a:t>
            </a:r>
            <a:r>
              <a:rPr lang="en-US" dirty="0"/>
              <a:t>the early stage of our </a:t>
            </a:r>
            <a:r>
              <a:rPr lang="en-US" dirty="0" smtClean="0"/>
              <a:t>Universe</a:t>
            </a:r>
          </a:p>
          <a:p>
            <a:r>
              <a:rPr lang="en-US" dirty="0"/>
              <a:t>This radiation coupled with the primordial hot baryonic plasma for the first ~</a:t>
            </a:r>
            <a:r>
              <a:rPr lang="en-US" dirty="0" smtClean="0"/>
              <a:t>380,000 years </a:t>
            </a:r>
            <a:r>
              <a:rPr lang="en-US" dirty="0"/>
              <a:t>of the universe evolution</a:t>
            </a:r>
            <a:r>
              <a:rPr lang="en-US" dirty="0" smtClean="0"/>
              <a:t>.</a:t>
            </a:r>
          </a:p>
          <a:p>
            <a:r>
              <a:rPr lang="en-US" dirty="0" smtClean="0"/>
              <a:t> </a:t>
            </a:r>
            <a:r>
              <a:rPr lang="en-US" dirty="0"/>
              <a:t>When the plasma temperature fell below </a:t>
            </a:r>
            <a:r>
              <a:rPr lang="en-US" dirty="0" smtClean="0"/>
              <a:t>~3,000 K </a:t>
            </a:r>
            <a:r>
              <a:rPr lang="en-US" dirty="0"/>
              <a:t>matter became neutral and radiation decoupled, propagating freely in the expanding universe</a:t>
            </a:r>
            <a:r>
              <a:rPr lang="en-US" dirty="0" smtClean="0"/>
              <a:t>.</a:t>
            </a:r>
          </a:p>
          <a:p>
            <a:r>
              <a:rPr lang="en-US" dirty="0" smtClean="0"/>
              <a:t>Today </a:t>
            </a:r>
            <a:r>
              <a:rPr lang="en-US" dirty="0"/>
              <a:t>we can detect this radiation as a black-body emission at </a:t>
            </a:r>
            <a:r>
              <a:rPr lang="en-US" dirty="0" smtClean="0"/>
              <a:t>~2.73 K</a:t>
            </a:r>
            <a:r>
              <a:rPr lang="en-US" dirty="0"/>
              <a:t>, with a spectrum peak in the </a:t>
            </a:r>
            <a:r>
              <a:rPr lang="en-US" dirty="0" smtClean="0"/>
              <a:t>microwaves, and its photons are linear polarized</a:t>
            </a:r>
            <a:endParaRPr lang="en-US" dirty="0"/>
          </a:p>
        </p:txBody>
      </p:sp>
    </p:spTree>
    <p:extLst>
      <p:ext uri="{BB962C8B-B14F-4D97-AF65-F5344CB8AC3E}">
        <p14:creationId xmlns:p14="http://schemas.microsoft.com/office/powerpoint/2010/main" val="19465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522876" y="609600"/>
            <a:ext cx="9143538" cy="587152"/>
          </a:xfrm>
        </p:spPr>
        <p:txBody>
          <a:bodyPr/>
          <a:lstStyle/>
          <a:p>
            <a:pPr algn="ctr"/>
            <a:r>
              <a:rPr lang="en-US" b="1" dirty="0" smtClean="0"/>
              <a:t>Cosmic Microwave Background anisotropies</a:t>
            </a:r>
            <a:endParaRPr lang="en-US" b="1" dirty="0"/>
          </a:p>
        </p:txBody>
      </p:sp>
      <p:sp>
        <p:nvSpPr>
          <p:cNvPr id="3" name="Segnaposto contenuto 2"/>
          <p:cNvSpPr>
            <a:spLocks noGrp="1"/>
          </p:cNvSpPr>
          <p:nvPr>
            <p:ph idx="1"/>
          </p:nvPr>
        </p:nvSpPr>
        <p:spPr>
          <a:xfrm>
            <a:off x="1644870" y="1772816"/>
            <a:ext cx="3131376" cy="515888"/>
          </a:xfrm>
        </p:spPr>
        <p:txBody>
          <a:bodyPr>
            <a:normAutofit/>
          </a:bodyPr>
          <a:lstStyle/>
          <a:p>
            <a:r>
              <a:rPr lang="en-US" sz="2000" dirty="0" smtClean="0"/>
              <a:t>Intensity anisotropies</a:t>
            </a:r>
          </a:p>
          <a:p>
            <a:endParaRPr lang="en-US" dirty="0"/>
          </a:p>
          <a:p>
            <a:pPr marL="0" indent="0">
              <a:buNone/>
            </a:pPr>
            <a:endParaRPr lang="en-US"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82" y="2132856"/>
            <a:ext cx="4881590" cy="2894630"/>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96" y="1648552"/>
            <a:ext cx="5803020" cy="3868680"/>
          </a:xfrm>
          <a:prstGeom prst="rect">
            <a:avLst/>
          </a:prstGeom>
        </p:spPr>
      </p:pic>
      <p:sp>
        <p:nvSpPr>
          <p:cNvPr id="6" name="Segnaposto contenuto 2"/>
          <p:cNvSpPr txBox="1">
            <a:spLocks/>
          </p:cNvSpPr>
          <p:nvPr/>
        </p:nvSpPr>
        <p:spPr>
          <a:xfrm>
            <a:off x="7246540" y="1772816"/>
            <a:ext cx="3131376" cy="515888"/>
          </a:xfrm>
          <a:prstGeom prst="rect">
            <a:avLst/>
          </a:prstGeom>
        </p:spPr>
        <p:txBody>
          <a:bodyPr vert="horz" lIns="91440" tIns="45720" rIns="91440" bIns="45720" rtlCol="0">
            <a:normAutofit fontScale="85000" lnSpcReduction="10000"/>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r>
              <a:rPr lang="en-US" dirty="0" smtClean="0"/>
              <a:t>Polarization anisotropies</a:t>
            </a:r>
          </a:p>
          <a:p>
            <a:endParaRPr lang="en-US" dirty="0" smtClean="0"/>
          </a:p>
          <a:p>
            <a:pPr marL="0" indent="0">
              <a:buFont typeface="Wingdings" pitchFamily="2" charset="2"/>
              <a:buNone/>
            </a:pPr>
            <a:endParaRPr lang="en-US" dirty="0"/>
          </a:p>
        </p:txBody>
      </p:sp>
      <p:sp>
        <p:nvSpPr>
          <p:cNvPr id="7" name="CasellaDiTesto 6"/>
          <p:cNvSpPr txBox="1"/>
          <p:nvPr/>
        </p:nvSpPr>
        <p:spPr>
          <a:xfrm>
            <a:off x="9269510" y="5785512"/>
            <a:ext cx="2628155" cy="369332"/>
          </a:xfrm>
          <a:prstGeom prst="rect">
            <a:avLst/>
          </a:prstGeom>
          <a:noFill/>
          <a:ln>
            <a:solidFill>
              <a:schemeClr val="accent1">
                <a:lumMod val="20000"/>
                <a:lumOff val="80000"/>
              </a:schemeClr>
            </a:solidFill>
          </a:ln>
        </p:spPr>
        <p:txBody>
          <a:bodyPr wrap="none" rtlCol="0" anchor="ctr" anchorCtr="1">
            <a:spAutoFit/>
          </a:bodyPr>
          <a:lstStyle/>
          <a:p>
            <a:r>
              <a:rPr lang="it-IT" b="1" i="1" dirty="0" err="1" smtClean="0">
                <a:solidFill>
                  <a:schemeClr val="accent6">
                    <a:lumMod val="75000"/>
                  </a:schemeClr>
                </a:solidFill>
              </a:rPr>
              <a:t>Planck</a:t>
            </a:r>
            <a:r>
              <a:rPr lang="it-IT" b="1" i="1" dirty="0" smtClean="0">
                <a:solidFill>
                  <a:schemeClr val="accent6">
                    <a:lumMod val="75000"/>
                  </a:schemeClr>
                </a:solidFill>
              </a:rPr>
              <a:t> 2018 data release </a:t>
            </a:r>
            <a:endParaRPr lang="en-US" b="1" i="1" dirty="0" smtClean="0">
              <a:solidFill>
                <a:schemeClr val="accent6">
                  <a:lumMod val="75000"/>
                </a:schemeClr>
              </a:solidFill>
            </a:endParaRPr>
          </a:p>
        </p:txBody>
      </p:sp>
    </p:spTree>
    <p:extLst>
      <p:ext uri="{BB962C8B-B14F-4D97-AF65-F5344CB8AC3E}">
        <p14:creationId xmlns:p14="http://schemas.microsoft.com/office/powerpoint/2010/main" val="136390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40" y="1069630"/>
            <a:ext cx="6623885" cy="4028290"/>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4" y="400101"/>
            <a:ext cx="5803020" cy="3868680"/>
          </a:xfrm>
          <a:prstGeom prst="rect">
            <a:avLst/>
          </a:prstGeom>
        </p:spPr>
      </p:pic>
      <p:pic>
        <p:nvPicPr>
          <p:cNvPr id="3" name="Immagine 2"/>
          <p:cNvPicPr>
            <a:picLocks noChangeAspect="1"/>
          </p:cNvPicPr>
          <p:nvPr/>
        </p:nvPicPr>
        <p:blipFill>
          <a:blip r:embed="rId4"/>
          <a:stretch>
            <a:fillRect/>
          </a:stretch>
        </p:blipFill>
        <p:spPr>
          <a:xfrm>
            <a:off x="3574132" y="3806097"/>
            <a:ext cx="1872208" cy="2120962"/>
          </a:xfrm>
          <a:prstGeom prst="rect">
            <a:avLst/>
          </a:prstGeom>
        </p:spPr>
      </p:pic>
      <p:sp>
        <p:nvSpPr>
          <p:cNvPr id="2" name="Titolo 1"/>
          <p:cNvSpPr>
            <a:spLocks noGrp="1"/>
          </p:cNvSpPr>
          <p:nvPr>
            <p:ph type="title"/>
          </p:nvPr>
        </p:nvSpPr>
        <p:spPr>
          <a:xfrm>
            <a:off x="3646140" y="-165378"/>
            <a:ext cx="9143538" cy="1066800"/>
          </a:xfrm>
        </p:spPr>
        <p:txBody>
          <a:bodyPr/>
          <a:lstStyle/>
          <a:p>
            <a:r>
              <a:rPr lang="en-US" b="1" dirty="0" smtClean="0"/>
              <a:t>Angular power spectrum </a:t>
            </a:r>
            <a:endParaRPr lang="en-US" b="1" dirty="0"/>
          </a:p>
        </p:txBody>
      </p:sp>
      <p:sp>
        <p:nvSpPr>
          <p:cNvPr id="6" name="Freccia a destra 5"/>
          <p:cNvSpPr/>
          <p:nvPr/>
        </p:nvSpPr>
        <p:spPr>
          <a:xfrm rot="2280782">
            <a:off x="2644615" y="3748349"/>
            <a:ext cx="1098922" cy="306714"/>
          </a:xfrm>
          <a:prstGeom prst="rightArrow">
            <a:avLst>
              <a:gd name="adj1" fmla="val 50000"/>
              <a:gd name="adj2" fmla="val 4222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7" name="Freccia a destra 6"/>
          <p:cNvSpPr/>
          <p:nvPr/>
        </p:nvSpPr>
        <p:spPr>
          <a:xfrm rot="3375694">
            <a:off x="1932102" y="4310619"/>
            <a:ext cx="1994114" cy="300195"/>
          </a:xfrm>
          <a:prstGeom prst="rightArrow">
            <a:avLst>
              <a:gd name="adj1" fmla="val 50000"/>
              <a:gd name="adj2" fmla="val 4222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CasellaDiTesto 7"/>
          <p:cNvSpPr txBox="1"/>
          <p:nvPr/>
        </p:nvSpPr>
        <p:spPr>
          <a:xfrm>
            <a:off x="10774932" y="1484784"/>
            <a:ext cx="412229" cy="369332"/>
          </a:xfrm>
          <a:prstGeom prst="rect">
            <a:avLst/>
          </a:prstGeom>
          <a:noFill/>
          <a:ln>
            <a:solidFill>
              <a:schemeClr val="accent1">
                <a:lumMod val="20000"/>
                <a:lumOff val="80000"/>
              </a:schemeClr>
            </a:solidFill>
          </a:ln>
        </p:spPr>
        <p:txBody>
          <a:bodyPr wrap="none" rtlCol="0" anchor="ctr" anchorCtr="1">
            <a:spAutoFit/>
          </a:bodyPr>
          <a:lstStyle/>
          <a:p>
            <a:r>
              <a:rPr lang="it-IT" dirty="0" smtClean="0"/>
              <a:t>TT</a:t>
            </a:r>
            <a:endParaRPr lang="en-US" dirty="0" smtClean="0"/>
          </a:p>
        </p:txBody>
      </p:sp>
      <p:sp>
        <p:nvSpPr>
          <p:cNvPr id="9" name="CasellaDiTesto 8"/>
          <p:cNvSpPr txBox="1"/>
          <p:nvPr/>
        </p:nvSpPr>
        <p:spPr>
          <a:xfrm>
            <a:off x="7256469" y="3112515"/>
            <a:ext cx="409086" cy="369332"/>
          </a:xfrm>
          <a:prstGeom prst="rect">
            <a:avLst/>
          </a:prstGeom>
          <a:noFill/>
          <a:ln>
            <a:solidFill>
              <a:schemeClr val="accent1">
                <a:lumMod val="20000"/>
                <a:lumOff val="80000"/>
              </a:schemeClr>
            </a:solidFill>
          </a:ln>
        </p:spPr>
        <p:txBody>
          <a:bodyPr wrap="none" rtlCol="0" anchor="ctr" anchorCtr="1">
            <a:spAutoFit/>
          </a:bodyPr>
          <a:lstStyle/>
          <a:p>
            <a:r>
              <a:rPr lang="it-IT" dirty="0" smtClean="0">
                <a:solidFill>
                  <a:srgbClr val="92D050"/>
                </a:solidFill>
              </a:rPr>
              <a:t>EE</a:t>
            </a:r>
            <a:endParaRPr lang="en-US" dirty="0" smtClean="0">
              <a:solidFill>
                <a:srgbClr val="92D050"/>
              </a:solidFill>
            </a:endParaRPr>
          </a:p>
        </p:txBody>
      </p:sp>
      <p:sp>
        <p:nvSpPr>
          <p:cNvPr id="10" name="CasellaDiTesto 9"/>
          <p:cNvSpPr txBox="1"/>
          <p:nvPr/>
        </p:nvSpPr>
        <p:spPr>
          <a:xfrm>
            <a:off x="8217909" y="2149775"/>
            <a:ext cx="409086" cy="369332"/>
          </a:xfrm>
          <a:prstGeom prst="rect">
            <a:avLst/>
          </a:prstGeom>
          <a:noFill/>
          <a:ln>
            <a:solidFill>
              <a:schemeClr val="accent1">
                <a:lumMod val="20000"/>
                <a:lumOff val="80000"/>
              </a:schemeClr>
            </a:solidFill>
          </a:ln>
        </p:spPr>
        <p:txBody>
          <a:bodyPr wrap="none" rtlCol="0" anchor="ctr" anchorCtr="1">
            <a:spAutoFit/>
          </a:bodyPr>
          <a:lstStyle/>
          <a:p>
            <a:r>
              <a:rPr lang="it-IT" dirty="0" smtClean="0">
                <a:solidFill>
                  <a:srgbClr val="FF0000"/>
                </a:solidFill>
              </a:rPr>
              <a:t>TE</a:t>
            </a:r>
            <a:endParaRPr lang="en-US" dirty="0" smtClean="0">
              <a:solidFill>
                <a:srgbClr val="FF0000"/>
              </a:solidFill>
            </a:endParaRPr>
          </a:p>
        </p:txBody>
      </p:sp>
      <p:sp>
        <p:nvSpPr>
          <p:cNvPr id="11" name="CasellaDiTesto 10"/>
          <p:cNvSpPr txBox="1"/>
          <p:nvPr/>
        </p:nvSpPr>
        <p:spPr>
          <a:xfrm>
            <a:off x="8355508" y="3806097"/>
            <a:ext cx="434734" cy="369332"/>
          </a:xfrm>
          <a:prstGeom prst="rect">
            <a:avLst/>
          </a:prstGeom>
          <a:noFill/>
          <a:ln>
            <a:solidFill>
              <a:schemeClr val="accent1">
                <a:lumMod val="20000"/>
                <a:lumOff val="80000"/>
              </a:schemeClr>
            </a:solidFill>
          </a:ln>
        </p:spPr>
        <p:txBody>
          <a:bodyPr wrap="none" rtlCol="0" anchor="ctr" anchorCtr="1">
            <a:spAutoFit/>
          </a:bodyPr>
          <a:lstStyle/>
          <a:p>
            <a:r>
              <a:rPr lang="it-IT" dirty="0" smtClean="0">
                <a:solidFill>
                  <a:srgbClr val="0070C0"/>
                </a:solidFill>
              </a:rPr>
              <a:t>BB</a:t>
            </a:r>
            <a:endParaRPr lang="en-US" dirty="0" smtClean="0">
              <a:solidFill>
                <a:srgbClr val="0070C0"/>
              </a:solidFill>
            </a:endParaRPr>
          </a:p>
        </p:txBody>
      </p:sp>
      <p:sp>
        <p:nvSpPr>
          <p:cNvPr id="12" name="CasellaDiTesto 11"/>
          <p:cNvSpPr txBox="1"/>
          <p:nvPr/>
        </p:nvSpPr>
        <p:spPr>
          <a:xfrm>
            <a:off x="6238428" y="5091572"/>
            <a:ext cx="5688632" cy="923330"/>
          </a:xfrm>
          <a:prstGeom prst="rect">
            <a:avLst/>
          </a:prstGeom>
          <a:noFill/>
          <a:ln>
            <a:solidFill>
              <a:schemeClr val="accent1">
                <a:lumMod val="20000"/>
                <a:lumOff val="80000"/>
              </a:schemeClr>
            </a:solidFill>
          </a:ln>
        </p:spPr>
        <p:txBody>
          <a:bodyPr wrap="square" rtlCol="0" anchor="ctr" anchorCtr="1">
            <a:spAutoFit/>
          </a:bodyPr>
          <a:lstStyle/>
          <a:p>
            <a:r>
              <a:rPr lang="en-US" dirty="0" smtClean="0"/>
              <a:t>We use the two-point angular correlation function method to unhide the cosmological information that it is coded into the maps (both in polarization and temperature)</a:t>
            </a:r>
          </a:p>
        </p:txBody>
      </p:sp>
    </p:spTree>
    <p:extLst>
      <p:ext uri="{BB962C8B-B14F-4D97-AF65-F5344CB8AC3E}">
        <p14:creationId xmlns:p14="http://schemas.microsoft.com/office/powerpoint/2010/main" val="32766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197868" y="243073"/>
            <a:ext cx="9143538" cy="731168"/>
          </a:xfrm>
        </p:spPr>
        <p:txBody>
          <a:bodyPr rtlCol="0"/>
          <a:lstStyle/>
          <a:p>
            <a:pPr rtl="0"/>
            <a:r>
              <a:rPr lang="en-US" b="1" dirty="0" smtClean="0">
                <a:latin typeface="Calibri" panose="020F0502020204030204" pitchFamily="34" charset="0"/>
              </a:rPr>
              <a:t>The foregrounds cleaning</a:t>
            </a:r>
            <a:endParaRPr lang="en-US" b="1" dirty="0">
              <a:latin typeface="Calibri" panose="020F0502020204030204" pitchFamily="34" charset="0"/>
            </a:endParaRPr>
          </a:p>
        </p:txBody>
      </p:sp>
      <p:sp>
        <p:nvSpPr>
          <p:cNvPr id="2" name="Segnaposto contenuto 1"/>
          <p:cNvSpPr>
            <a:spLocks noGrp="1"/>
          </p:cNvSpPr>
          <p:nvPr>
            <p:ph idx="1"/>
          </p:nvPr>
        </p:nvSpPr>
        <p:spPr>
          <a:xfrm>
            <a:off x="6699377" y="1046791"/>
            <a:ext cx="5299691" cy="4584369"/>
          </a:xfrm>
        </p:spPr>
        <p:txBody>
          <a:bodyPr rtlCol="0"/>
          <a:lstStyle/>
          <a:p>
            <a:pPr rtl="0"/>
            <a:r>
              <a:rPr lang="en-US" dirty="0" smtClean="0"/>
              <a:t>Atmospheric emission</a:t>
            </a:r>
          </a:p>
          <a:p>
            <a:pPr lvl="1"/>
            <a:r>
              <a:rPr lang="en-US" dirty="0" smtClean="0"/>
              <a:t>Mostly un-polarized (I </a:t>
            </a:r>
            <a:r>
              <a:rPr lang="en-US" dirty="0" smtClean="0">
                <a:sym typeface="Wingdings" panose="05000000000000000000" pitchFamily="2" charset="2"/>
              </a:rPr>
              <a:t></a:t>
            </a:r>
            <a:r>
              <a:rPr lang="en-US" dirty="0" smtClean="0"/>
              <a:t> Q; I </a:t>
            </a:r>
            <a:r>
              <a:rPr lang="en-US" dirty="0" smtClean="0">
                <a:sym typeface="Wingdings" panose="05000000000000000000" pitchFamily="2" charset="2"/>
              </a:rPr>
              <a:t> U leakage)</a:t>
            </a:r>
            <a:r>
              <a:rPr lang="en-US" dirty="0" smtClean="0"/>
              <a:t>  </a:t>
            </a:r>
          </a:p>
          <a:p>
            <a:pPr lvl="1"/>
            <a:r>
              <a:rPr lang="en-US" dirty="0" smtClean="0"/>
              <a:t>It depends </a:t>
            </a:r>
            <a:r>
              <a:rPr lang="en-US" dirty="0"/>
              <a:t>on site </a:t>
            </a:r>
            <a:r>
              <a:rPr lang="en-US" dirty="0" smtClean="0"/>
              <a:t>location, and weather </a:t>
            </a:r>
            <a:r>
              <a:rPr lang="en-US" dirty="0" err="1" smtClean="0"/>
              <a:t>condictions</a:t>
            </a:r>
            <a:endParaRPr lang="en-US" dirty="0" smtClean="0"/>
          </a:p>
          <a:p>
            <a:pPr lvl="1"/>
            <a:r>
              <a:rPr lang="en-US" dirty="0" smtClean="0"/>
              <a:t>Time fluctuations driven by atmosphere evolution</a:t>
            </a:r>
            <a:endParaRPr lang="it-IT" dirty="0" smtClean="0"/>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63" y="3081031"/>
            <a:ext cx="5717672" cy="2550129"/>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2484" y="3137946"/>
            <a:ext cx="4582528" cy="2595310"/>
          </a:xfrm>
          <a:prstGeom prst="rect">
            <a:avLst/>
          </a:prstGeom>
        </p:spPr>
      </p:pic>
      <p:sp>
        <p:nvSpPr>
          <p:cNvPr id="14" name="Rettangolo arrotondato 13"/>
          <p:cNvSpPr/>
          <p:nvPr/>
        </p:nvSpPr>
        <p:spPr>
          <a:xfrm>
            <a:off x="7373743" y="3190531"/>
            <a:ext cx="295875" cy="227977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15" name="Rettangolo arrotondato 14"/>
          <p:cNvSpPr/>
          <p:nvPr/>
        </p:nvSpPr>
        <p:spPr>
          <a:xfrm>
            <a:off x="8182076" y="3190531"/>
            <a:ext cx="242576" cy="227977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16" name="Rettangolo arrotondato 15"/>
          <p:cNvSpPr/>
          <p:nvPr/>
        </p:nvSpPr>
        <p:spPr>
          <a:xfrm>
            <a:off x="8712684" y="3190531"/>
            <a:ext cx="224426" cy="227977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18" name="Segnaposto contenuto 1"/>
          <p:cNvSpPr txBox="1">
            <a:spLocks/>
          </p:cNvSpPr>
          <p:nvPr/>
        </p:nvSpPr>
        <p:spPr>
          <a:xfrm>
            <a:off x="846212" y="1046791"/>
            <a:ext cx="5853165" cy="461689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1"/>
              </a:buClr>
              <a:buSzPct val="80000"/>
              <a:buFont typeface="Wingdings" pitchFamily="2" charset="2"/>
              <a:buChar char="§"/>
              <a:defRPr sz="2400" kern="1200">
                <a:solidFill>
                  <a:schemeClr val="tx1"/>
                </a:solidFill>
                <a:latin typeface="Calibri" panose="020F0502020204030204" pitchFamily="34" charset="0"/>
                <a:ea typeface="+mn-ea"/>
                <a:cs typeface="+mn-cs"/>
              </a:defRPr>
            </a:lvl1pPr>
            <a:lvl2pPr marL="548640" indent="-228600" algn="l" defTabSz="914400" rtl="0" eaLnBrk="1" latinLnBrk="0" hangingPunct="1">
              <a:lnSpc>
                <a:spcPct val="90000"/>
              </a:lnSpc>
              <a:spcBef>
                <a:spcPts val="1000"/>
              </a:spcBef>
              <a:buClr>
                <a:schemeClr val="tx1"/>
              </a:buClr>
              <a:buSzPct val="100000"/>
              <a:buFont typeface="Arial" pitchFamily="34" charset="0"/>
              <a:buChar char="–"/>
              <a:defRPr sz="2000" kern="1200">
                <a:solidFill>
                  <a:schemeClr val="tx1"/>
                </a:solidFill>
                <a:latin typeface="Calibri" panose="020F0502020204030204" pitchFamily="34" charset="0"/>
                <a:ea typeface="+mn-ea"/>
                <a:cs typeface="+mn-cs"/>
              </a:defRPr>
            </a:lvl2pPr>
            <a:lvl3pPr marL="822960" indent="-228600" algn="l" defTabSz="914400" rtl="0" eaLnBrk="1" latinLnBrk="0" hangingPunct="1">
              <a:lnSpc>
                <a:spcPct val="90000"/>
              </a:lnSpc>
              <a:spcBef>
                <a:spcPts val="800"/>
              </a:spcBef>
              <a:buClr>
                <a:schemeClr val="tx1"/>
              </a:buClr>
              <a:buSzPct val="80000"/>
              <a:buFont typeface="Wingdings" pitchFamily="2" charset="2"/>
              <a:buChar char="§"/>
              <a:defRPr sz="1800" kern="1200">
                <a:solidFill>
                  <a:schemeClr val="tx1"/>
                </a:solidFill>
                <a:latin typeface="Calibri" panose="020F0502020204030204" pitchFamily="34" charset="0"/>
                <a:ea typeface="+mn-ea"/>
                <a:cs typeface="+mn-cs"/>
              </a:defRPr>
            </a:lvl3pPr>
            <a:lvl4pPr marL="10972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Calibri" panose="020F0502020204030204" pitchFamily="34" charset="0"/>
                <a:ea typeface="+mn-ea"/>
                <a:cs typeface="+mn-cs"/>
              </a:defRPr>
            </a:lvl4pPr>
            <a:lvl5pPr marL="13258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Calibri" panose="020F0502020204030204" pitchFamily="34" charset="0"/>
                <a:ea typeface="+mn-ea"/>
                <a:cs typeface="+mn-cs"/>
              </a:defRPr>
            </a:lvl5pPr>
            <a:lvl6pPr marL="15544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Clr>
                <a:schemeClr val="tx1"/>
              </a:buClr>
              <a:buSzPct val="100000"/>
              <a:buFont typeface="Arial"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Clr>
                <a:schemeClr val="tx1"/>
              </a:buClr>
              <a:buSzPct val="80000"/>
              <a:buFont typeface="Wingdings" pitchFamily="2" charset="2"/>
              <a:buChar char="§"/>
              <a:defRPr sz="1600" kern="1200">
                <a:solidFill>
                  <a:schemeClr val="tx1"/>
                </a:solidFill>
                <a:latin typeface="+mn-lt"/>
                <a:ea typeface="+mn-ea"/>
                <a:cs typeface="+mn-cs"/>
              </a:defRPr>
            </a:lvl9pPr>
          </a:lstStyle>
          <a:p>
            <a:r>
              <a:rPr lang="en-US" dirty="0" smtClean="0"/>
              <a:t>Galactic foregrounds</a:t>
            </a:r>
          </a:p>
          <a:p>
            <a:pPr lvl="1"/>
            <a:r>
              <a:rPr lang="en-US" dirty="0" smtClean="0"/>
              <a:t>Polarized and un-polarized</a:t>
            </a:r>
            <a:r>
              <a:rPr lang="it-IT" dirty="0" smtClean="0"/>
              <a:t> </a:t>
            </a:r>
            <a:r>
              <a:rPr lang="en-US" dirty="0" smtClean="0"/>
              <a:t>contribute</a:t>
            </a:r>
          </a:p>
          <a:p>
            <a:pPr lvl="1"/>
            <a:r>
              <a:rPr lang="en-US" dirty="0" smtClean="0"/>
              <a:t>For this reason, is vital to ensure a good frequency coverage order to get rid of them</a:t>
            </a:r>
            <a:r>
              <a:rPr lang="it-IT" dirty="0" smtClean="0"/>
              <a:t>.</a:t>
            </a:r>
          </a:p>
          <a:p>
            <a:pPr lvl="1"/>
            <a:r>
              <a:rPr lang="en-US" dirty="0" smtClean="0"/>
              <a:t>No fluctuations in time</a:t>
            </a:r>
            <a:endParaRPr lang="en-US" dirty="0"/>
          </a:p>
        </p:txBody>
      </p:sp>
    </p:spTree>
    <p:extLst>
      <p:ext uri="{BB962C8B-B14F-4D97-AF65-F5344CB8AC3E}">
        <p14:creationId xmlns:p14="http://schemas.microsoft.com/office/powerpoint/2010/main" val="1152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lstStyle/>
          <a:p>
            <a:r>
              <a:rPr lang="en-US" b="1" dirty="0" smtClean="0"/>
              <a:t>Atmospheric dispersion model</a:t>
            </a:r>
            <a:endParaRPr lang="en-US" b="1" dirty="0"/>
          </a:p>
        </p:txBody>
      </p:sp>
      <mc:AlternateContent xmlns:mc="http://schemas.openxmlformats.org/markup-compatibility/2006">
        <mc:Choice xmlns:a14="http://schemas.microsoft.com/office/drawing/2010/main" Requires="a14">
          <p:sp>
            <p:nvSpPr>
              <p:cNvPr id="3" name="Segnaposto contenuto 2"/>
              <p:cNvSpPr>
                <a:spLocks noGrp="1"/>
              </p:cNvSpPr>
              <p:nvPr>
                <p:ph idx="1"/>
              </p:nvPr>
            </p:nvSpPr>
            <p:spPr>
              <a:xfrm>
                <a:off x="333772" y="1196752"/>
                <a:ext cx="6623946" cy="4752528"/>
              </a:xfrm>
            </p:spPr>
            <p:txBody>
              <a:bodyPr>
                <a:normAutofit lnSpcReduction="10000"/>
              </a:bodyPr>
              <a:lstStyle/>
              <a:p>
                <a:pPr marL="0" indent="0">
                  <a:buNone/>
                </a:pPr>
                <a:r>
                  <a:rPr lang="en-US" dirty="0" smtClean="0"/>
                  <a:t> The atmosphere is a dispersive </a:t>
                </a:r>
                <a:r>
                  <a:rPr lang="en-US" dirty="0"/>
                  <a:t>medium</a:t>
                </a:r>
                <a:endParaRPr lang="en-US" dirty="0"/>
              </a:p>
              <a:p>
                <a:pPr lvl="1">
                  <a:buFontTx/>
                  <a:buChar char="-"/>
                </a:pPr>
                <a:r>
                  <a:rPr lang="en-US" dirty="0" smtClean="0"/>
                  <a:t>Complex permittivity </a:t>
                </a:r>
                <a14:m>
                  <m:oMath xmlns:m="http://schemas.openxmlformats.org/officeDocument/2006/math">
                    <m:r>
                      <a:rPr lang="it-IT" b="0" i="1" smtClean="0">
                        <a:latin typeface="Cambria Math" panose="02040503050406030204" pitchFamily="18" charset="0"/>
                      </a:rPr>
                      <m:t>𝜀</m:t>
                    </m:r>
                    <m:d>
                      <m:dPr>
                        <m:ctrlPr>
                          <a:rPr lang="it-IT" b="0" i="1" smtClean="0">
                            <a:latin typeface="Cambria Math" panose="02040503050406030204" pitchFamily="18" charset="0"/>
                          </a:rPr>
                        </m:ctrlPr>
                      </m:dPr>
                      <m:e>
                        <m:r>
                          <a:rPr lang="it-IT" b="0" i="1" smtClean="0">
                            <a:latin typeface="Cambria Math" panose="02040503050406030204" pitchFamily="18" charset="0"/>
                          </a:rPr>
                          <m:t>𝜔</m:t>
                        </m:r>
                      </m:e>
                    </m:d>
                    <m:r>
                      <a:rPr lang="it-IT" b="0" i="1" smtClean="0">
                        <a:latin typeface="Cambria Math" panose="02040503050406030204" pitchFamily="18" charset="0"/>
                      </a:rPr>
                      <m:t>=</m:t>
                    </m:r>
                    <m:r>
                      <a:rPr lang="it-IT" b="0" i="1" smtClean="0">
                        <a:latin typeface="Cambria Math" panose="02040503050406030204" pitchFamily="18" charset="0"/>
                      </a:rPr>
                      <m:t>𝜀</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𝜔</m:t>
                            </m:r>
                          </m:e>
                        </m:d>
                      </m:e>
                      <m:sub>
                        <m:r>
                          <a:rPr lang="it-IT" b="0" i="1" smtClean="0">
                            <a:latin typeface="Cambria Math" panose="02040503050406030204" pitchFamily="18" charset="0"/>
                          </a:rPr>
                          <m:t>𝑅</m:t>
                        </m:r>
                      </m:sub>
                    </m:sSub>
                    <m:r>
                      <a:rPr lang="it-IT" b="0" i="1" smtClean="0">
                        <a:latin typeface="Cambria Math" panose="02040503050406030204" pitchFamily="18" charset="0"/>
                      </a:rPr>
                      <m:t>+</m:t>
                    </m:r>
                    <m:r>
                      <a:rPr lang="it-IT" b="0" i="1" smtClean="0">
                        <a:latin typeface="Cambria Math" panose="02040503050406030204" pitchFamily="18" charset="0"/>
                      </a:rPr>
                      <m:t>𝑖</m:t>
                    </m:r>
                    <m:r>
                      <a:rPr lang="it-IT" b="0" i="1" smtClean="0">
                        <a:latin typeface="Cambria Math" panose="02040503050406030204" pitchFamily="18" charset="0"/>
                      </a:rPr>
                      <m:t> </m:t>
                    </m:r>
                    <m:r>
                      <a:rPr lang="it-IT" b="0" i="1" smtClean="0">
                        <a:latin typeface="Cambria Math" panose="02040503050406030204" pitchFamily="18" charset="0"/>
                      </a:rPr>
                      <m:t>𝜀</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𝜔</m:t>
                            </m:r>
                          </m:e>
                        </m:d>
                      </m:e>
                      <m:sub>
                        <m:r>
                          <a:rPr lang="it-IT" b="0" i="1" smtClean="0">
                            <a:latin typeface="Cambria Math" panose="02040503050406030204" pitchFamily="18" charset="0"/>
                          </a:rPr>
                          <m:t>𝐼</m:t>
                        </m:r>
                      </m:sub>
                    </m:sSub>
                    <m:r>
                      <a:rPr lang="it-IT" b="0" i="1" smtClean="0">
                        <a:latin typeface="Cambria Math" panose="02040503050406030204" pitchFamily="18" charset="0"/>
                      </a:rPr>
                      <m:t> </m:t>
                    </m:r>
                  </m:oMath>
                </a14:m>
                <a:endParaRPr lang="it-IT" b="0" dirty="0" smtClean="0"/>
              </a:p>
              <a:p>
                <a:pPr lvl="1">
                  <a:buFontTx/>
                  <a:buChar char="-"/>
                </a:pPr>
                <a:r>
                  <a:rPr lang="en-US" b="0" dirty="0" smtClean="0"/>
                  <a:t>Where</a:t>
                </a:r>
                <a:r>
                  <a:rPr lang="it-IT" b="0" dirty="0" smtClean="0"/>
                  <a:t> </a:t>
                </a:r>
                <a14:m>
                  <m:oMath xmlns:m="http://schemas.openxmlformats.org/officeDocument/2006/math">
                    <m:r>
                      <a:rPr lang="it-IT" b="0" i="1" smtClean="0">
                        <a:latin typeface="Cambria Math" panose="02040503050406030204" pitchFamily="18" charset="0"/>
                      </a:rPr>
                      <m:t>𝜀</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𝜔</m:t>
                            </m:r>
                          </m:e>
                        </m:d>
                      </m:e>
                      <m:sub>
                        <m:r>
                          <a:rPr lang="it-IT" b="0" i="1" smtClean="0">
                            <a:latin typeface="Cambria Math" panose="02040503050406030204" pitchFamily="18" charset="0"/>
                          </a:rPr>
                          <m:t>𝑅</m:t>
                        </m:r>
                      </m:sub>
                    </m:sSub>
                    <m:r>
                      <a:rPr lang="it-IT" b="0" i="1" smtClean="0">
                        <a:latin typeface="Cambria Math" panose="02040503050406030204" pitchFamily="18" charset="0"/>
                      </a:rPr>
                      <m:t>=</m:t>
                    </m:r>
                    <m:rad>
                      <m:radPr>
                        <m:degHide m:val="on"/>
                        <m:ctrlPr>
                          <a:rPr lang="it-IT" b="0" i="1" smtClean="0">
                            <a:latin typeface="Cambria Math" panose="02040503050406030204" pitchFamily="18" charset="0"/>
                          </a:rPr>
                        </m:ctrlPr>
                      </m:radPr>
                      <m:deg/>
                      <m:e>
                        <m:r>
                          <a:rPr lang="it-IT" b="0" i="1" smtClean="0">
                            <a:latin typeface="Cambria Math" panose="02040503050406030204" pitchFamily="18" charset="0"/>
                          </a:rPr>
                          <m:t>𝑛</m:t>
                        </m:r>
                      </m:e>
                    </m:rad>
                  </m:oMath>
                </a14:m>
                <a:r>
                  <a:rPr lang="en-US" b="0" dirty="0" smtClean="0"/>
                  <a:t> , and </a:t>
                </a:r>
                <a14:m>
                  <m:oMath xmlns:m="http://schemas.openxmlformats.org/officeDocument/2006/math">
                    <m:r>
                      <a:rPr lang="it-IT" b="0" i="1" smtClean="0">
                        <a:latin typeface="Cambria Math" panose="02040503050406030204" pitchFamily="18" charset="0"/>
                      </a:rPr>
                      <m:t>𝜀</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𝜔</m:t>
                            </m:r>
                          </m:e>
                        </m:d>
                      </m:e>
                      <m:sub>
                        <m:r>
                          <a:rPr lang="it-IT" b="0" i="1" smtClean="0">
                            <a:latin typeface="Cambria Math" panose="02040503050406030204" pitchFamily="18" charset="0"/>
                          </a:rPr>
                          <m:t>𝐼</m:t>
                        </m:r>
                      </m:sub>
                    </m:sSub>
                    <m:r>
                      <a:rPr lang="it-IT" b="0" i="1" smtClean="0">
                        <a:latin typeface="Cambria Math" panose="02040503050406030204" pitchFamily="18" charset="0"/>
                      </a:rPr>
                      <m:t>=</m:t>
                    </m:r>
                    <m:r>
                      <a:rPr lang="it-IT" b="0" i="1" smtClean="0">
                        <a:latin typeface="Cambria Math" panose="02040503050406030204" pitchFamily="18" charset="0"/>
                      </a:rPr>
                      <m:t>𝜆𝛼</m:t>
                    </m:r>
                    <m:r>
                      <a:rPr lang="it-IT" b="0" i="1" smtClean="0">
                        <a:latin typeface="Cambria Math" panose="02040503050406030204" pitchFamily="18" charset="0"/>
                      </a:rPr>
                      <m:t>/4</m:t>
                    </m:r>
                    <m:r>
                      <a:rPr lang="it-IT" b="0" i="1" smtClean="0">
                        <a:latin typeface="Cambria Math" panose="02040503050406030204" pitchFamily="18" charset="0"/>
                      </a:rPr>
                      <m:t>𝜋</m:t>
                    </m:r>
                  </m:oMath>
                </a14:m>
                <a:endParaRPr lang="it-IT" b="0" dirty="0" smtClean="0"/>
              </a:p>
              <a:p>
                <a:pPr lvl="1">
                  <a:buFontTx/>
                  <a:buChar char="-"/>
                </a:pPr>
                <a:r>
                  <a:rPr lang="en-US" dirty="0"/>
                  <a:t>The contribute to complex permittivity are due mostly to the water vapor and the oxygen molecules that are dissolved in the atmosphere.</a:t>
                </a:r>
              </a:p>
              <a:p>
                <a:pPr lvl="2">
                  <a:buFontTx/>
                  <a:buChar char="-"/>
                </a:pPr>
                <a:r>
                  <a:rPr lang="en-US" dirty="0"/>
                  <a:t>Oxygen: is well mixed </a:t>
                </a:r>
              </a:p>
              <a:p>
                <a:pPr lvl="3">
                  <a:buFontTx/>
                  <a:buChar char="-"/>
                </a:pPr>
                <a:r>
                  <a:rPr lang="en-US" dirty="0">
                    <a:sym typeface="Wingdings" panose="05000000000000000000" pitchFamily="2" charset="2"/>
                  </a:rPr>
                  <a:t> smooth contribute (2d emission screen model,)</a:t>
                </a:r>
                <a:endParaRPr lang="en-US" dirty="0"/>
              </a:p>
              <a:p>
                <a:pPr lvl="2">
                  <a:buFontTx/>
                  <a:buChar char="-"/>
                </a:pPr>
                <a:r>
                  <a:rPr lang="en-US" dirty="0"/>
                  <a:t>Water vapor: present highly variable concentrations </a:t>
                </a:r>
              </a:p>
              <a:p>
                <a:pPr lvl="3">
                  <a:buFontTx/>
                  <a:buChar char="-"/>
                </a:pPr>
                <a:r>
                  <a:rPr lang="en-US" dirty="0">
                    <a:sym typeface="Wingdings" panose="05000000000000000000" pitchFamily="2" charset="2"/>
                  </a:rPr>
                  <a:t> spurious 1/f like noise in the </a:t>
                </a:r>
                <a:r>
                  <a:rPr lang="en-US" dirty="0" smtClean="0">
                    <a:sym typeface="Wingdings" panose="05000000000000000000" pitchFamily="2" charset="2"/>
                  </a:rPr>
                  <a:t>time-streams</a:t>
                </a:r>
                <a:endParaRPr lang="it-IT" b="0" dirty="0" smtClean="0"/>
              </a:p>
              <a:p>
                <a:pPr lvl="1">
                  <a:buFontTx/>
                  <a:buChar char="-"/>
                </a:pPr>
                <a:r>
                  <a:rPr lang="en-US" dirty="0"/>
                  <a:t>The real and complex part of </a:t>
                </a:r>
                <a14:m>
                  <m:oMath xmlns:m="http://schemas.openxmlformats.org/officeDocument/2006/math">
                    <m:r>
                      <a:rPr lang="it-IT" i="1">
                        <a:latin typeface="Cambria Math" panose="02040503050406030204" pitchFamily="18" charset="0"/>
                      </a:rPr>
                      <m:t>𝜀</m:t>
                    </m:r>
                    <m:d>
                      <m:dPr>
                        <m:ctrlPr>
                          <a:rPr lang="it-IT" i="1">
                            <a:latin typeface="Cambria Math" panose="02040503050406030204" pitchFamily="18" charset="0"/>
                          </a:rPr>
                        </m:ctrlPr>
                      </m:dPr>
                      <m:e>
                        <m:r>
                          <a:rPr lang="it-IT" i="1">
                            <a:latin typeface="Cambria Math" panose="02040503050406030204" pitchFamily="18" charset="0"/>
                          </a:rPr>
                          <m:t>𝜔</m:t>
                        </m:r>
                      </m:e>
                    </m:d>
                  </m:oMath>
                </a14:m>
                <a:r>
                  <a:rPr lang="en-US" dirty="0"/>
                  <a:t> are linked by the </a:t>
                </a:r>
                <a:r>
                  <a:rPr lang="en-US" dirty="0" err="1"/>
                  <a:t>Kramers-Kronig</a:t>
                </a:r>
                <a:r>
                  <a:rPr lang="en-US" dirty="0"/>
                  <a:t> </a:t>
                </a:r>
                <a:r>
                  <a:rPr lang="en-US" dirty="0" smtClean="0"/>
                  <a:t>relations. </a:t>
                </a:r>
              </a:p>
              <a:p>
                <a:pPr lvl="1">
                  <a:buFontTx/>
                  <a:buChar char="-"/>
                </a:pPr>
                <a:r>
                  <a:rPr lang="en-US" dirty="0" smtClean="0"/>
                  <a:t>There is a relations also between the refractive index </a:t>
                </a:r>
                <a14:m>
                  <m:oMath xmlns:m="http://schemas.openxmlformats.org/officeDocument/2006/math">
                    <m:r>
                      <a:rPr lang="it-IT" b="0" i="1" smtClean="0">
                        <a:latin typeface="Cambria Math" panose="02040503050406030204" pitchFamily="18" charset="0"/>
                      </a:rPr>
                      <m:t>𝑛</m:t>
                    </m:r>
                  </m:oMath>
                </a14:m>
                <a:r>
                  <a:rPr lang="en-US" dirty="0" smtClean="0"/>
                  <a:t> and the absorption coefficient </a:t>
                </a:r>
                <a14:m>
                  <m:oMath xmlns:m="http://schemas.openxmlformats.org/officeDocument/2006/math">
                    <m:r>
                      <a:rPr lang="it-IT" b="0" i="1" smtClean="0">
                        <a:latin typeface="Cambria Math" panose="02040503050406030204" pitchFamily="18" charset="0"/>
                      </a:rPr>
                      <m:t>𝛼</m:t>
                    </m:r>
                  </m:oMath>
                </a14:m>
                <a:endParaRPr lang="en-US" dirty="0" smtClean="0"/>
              </a:p>
            </p:txBody>
          </p:sp>
        </mc:Choice>
        <mc:Fallback>
          <p:sp>
            <p:nvSpPr>
              <p:cNvPr id="3" name="Segnaposto contenuto 2"/>
              <p:cNvSpPr>
                <a:spLocks noGrp="1" noRot="1" noChangeAspect="1" noMove="1" noResize="1" noEditPoints="1" noAdjustHandles="1" noChangeArrowheads="1" noChangeShapeType="1" noTextEdit="1"/>
              </p:cNvSpPr>
              <p:nvPr>
                <p:ph idx="1"/>
              </p:nvPr>
            </p:nvSpPr>
            <p:spPr>
              <a:xfrm>
                <a:off x="333772" y="1196752"/>
                <a:ext cx="6623946" cy="4752528"/>
              </a:xfrm>
              <a:blipFill>
                <a:blip r:embed="rId2"/>
                <a:stretch>
                  <a:fillRect l="-460" t="-2436" r="-1289"/>
                </a:stretch>
              </a:blipFill>
            </p:spPr>
            <p:txBody>
              <a:bodyPr/>
              <a:lstStyle/>
              <a:p>
                <a:r>
                  <a:rPr lang="en-US">
                    <a:noFill/>
                  </a:rPr>
                  <a:t> </a:t>
                </a:r>
              </a:p>
            </p:txBody>
          </p:sp>
        </mc:Fallback>
      </mc:AlternateContent>
      <p:pic>
        <p:nvPicPr>
          <p:cNvPr id="17" name="Immagin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500" y="1309908"/>
            <a:ext cx="5184576" cy="4526216"/>
          </a:xfrm>
          <a:prstGeom prst="rect">
            <a:avLst/>
          </a:prstGeom>
        </p:spPr>
      </p:pic>
      <p:sp>
        <p:nvSpPr>
          <p:cNvPr id="18" name="CasellaDiTesto 17"/>
          <p:cNvSpPr txBox="1"/>
          <p:nvPr/>
        </p:nvSpPr>
        <p:spPr>
          <a:xfrm>
            <a:off x="7325609" y="961770"/>
            <a:ext cx="562975"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nchor="ctr" anchorCtr="1">
            <a:spAutoFit/>
          </a:bodyPr>
          <a:lstStyle/>
          <a:p>
            <a:r>
              <a:rPr lang="en-US" b="1" dirty="0" smtClean="0"/>
              <a:t>H20</a:t>
            </a:r>
          </a:p>
        </p:txBody>
      </p:sp>
      <p:sp>
        <p:nvSpPr>
          <p:cNvPr id="20" name="CasellaDiTesto 19"/>
          <p:cNvSpPr txBox="1"/>
          <p:nvPr/>
        </p:nvSpPr>
        <p:spPr>
          <a:xfrm>
            <a:off x="7860811" y="964877"/>
            <a:ext cx="45397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nchor="ctr" anchorCtr="1">
            <a:spAutoFit/>
          </a:bodyPr>
          <a:lstStyle/>
          <a:p>
            <a:r>
              <a:rPr lang="en-US" b="1" dirty="0" smtClean="0"/>
              <a:t>O2</a:t>
            </a:r>
          </a:p>
        </p:txBody>
      </p:sp>
      <p:sp>
        <p:nvSpPr>
          <p:cNvPr id="21" name="CasellaDiTesto 20"/>
          <p:cNvSpPr txBox="1"/>
          <p:nvPr/>
        </p:nvSpPr>
        <p:spPr>
          <a:xfrm>
            <a:off x="8519844" y="964883"/>
            <a:ext cx="453970"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nchor="ctr" anchorCtr="1">
            <a:spAutoFit/>
          </a:bodyPr>
          <a:lstStyle/>
          <a:p>
            <a:r>
              <a:rPr lang="en-US" b="1" dirty="0" smtClean="0"/>
              <a:t>O2</a:t>
            </a:r>
          </a:p>
        </p:txBody>
      </p:sp>
      <p:sp>
        <p:nvSpPr>
          <p:cNvPr id="22" name="CasellaDiTesto 21"/>
          <p:cNvSpPr txBox="1"/>
          <p:nvPr/>
        </p:nvSpPr>
        <p:spPr>
          <a:xfrm>
            <a:off x="9217874" y="964877"/>
            <a:ext cx="59824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nchor="ctr" anchorCtr="1">
            <a:spAutoFit/>
          </a:bodyPr>
          <a:lstStyle/>
          <a:p>
            <a:r>
              <a:rPr lang="en-US" b="1" dirty="0" smtClean="0"/>
              <a:t>H2O</a:t>
            </a:r>
          </a:p>
        </p:txBody>
      </p:sp>
      <p:sp>
        <p:nvSpPr>
          <p:cNvPr id="23" name="CasellaDiTesto 22"/>
          <p:cNvSpPr txBox="1"/>
          <p:nvPr/>
        </p:nvSpPr>
        <p:spPr>
          <a:xfrm>
            <a:off x="10824763" y="956175"/>
            <a:ext cx="59824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nchor="ctr" anchorCtr="1">
            <a:spAutoFit/>
          </a:bodyPr>
          <a:lstStyle/>
          <a:p>
            <a:r>
              <a:rPr lang="en-US" b="1" dirty="0" smtClean="0"/>
              <a:t>H2O</a:t>
            </a:r>
          </a:p>
        </p:txBody>
      </p:sp>
      <p:sp>
        <p:nvSpPr>
          <p:cNvPr id="24" name="Rettangolo arrotondato 23"/>
          <p:cNvSpPr/>
          <p:nvPr/>
        </p:nvSpPr>
        <p:spPr>
          <a:xfrm>
            <a:off x="7390556" y="1397516"/>
            <a:ext cx="432048" cy="399393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25" name="Rettangolo arrotondato 24"/>
          <p:cNvSpPr/>
          <p:nvPr/>
        </p:nvSpPr>
        <p:spPr>
          <a:xfrm>
            <a:off x="8288528" y="1397516"/>
            <a:ext cx="338118" cy="399393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26" name="Rettangolo arrotondato 25"/>
          <p:cNvSpPr/>
          <p:nvPr/>
        </p:nvSpPr>
        <p:spPr>
          <a:xfrm>
            <a:off x="8873174" y="1385845"/>
            <a:ext cx="338118" cy="400560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smtClean="0"/>
          </a:p>
        </p:txBody>
      </p:sp>
      <p:sp>
        <p:nvSpPr>
          <p:cNvPr id="27" name="Rettangolo arrotondato 26"/>
          <p:cNvSpPr/>
          <p:nvPr/>
        </p:nvSpPr>
        <p:spPr>
          <a:xfrm>
            <a:off x="9724096" y="1397515"/>
            <a:ext cx="2202963" cy="3993930"/>
          </a:xfrm>
          <a:prstGeom prst="roundRect">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smtClean="0">
              <a:solidFill>
                <a:schemeClr val="tx1"/>
              </a:solidFill>
            </a:endParaRPr>
          </a:p>
          <a:p>
            <a:pPr algn="ctr"/>
            <a:endParaRPr lang="it-IT" dirty="0">
              <a:solidFill>
                <a:schemeClr val="tx1"/>
              </a:solidFill>
            </a:endParaRPr>
          </a:p>
          <a:p>
            <a:pPr algn="ctr"/>
            <a:endParaRPr lang="it-IT" dirty="0" smtClean="0">
              <a:solidFill>
                <a:schemeClr val="tx1"/>
              </a:solidFill>
            </a:endParaRPr>
          </a:p>
          <a:p>
            <a:pPr algn="ctr"/>
            <a:endParaRPr lang="it-IT" dirty="0">
              <a:solidFill>
                <a:schemeClr val="tx1"/>
              </a:solidFill>
            </a:endParaRPr>
          </a:p>
          <a:p>
            <a:pPr algn="ctr"/>
            <a:endParaRPr lang="it-IT" dirty="0" smtClean="0">
              <a:solidFill>
                <a:schemeClr val="tx1"/>
              </a:solidFill>
            </a:endParaRPr>
          </a:p>
          <a:p>
            <a:pPr algn="ctr"/>
            <a:endParaRPr lang="it-IT" dirty="0">
              <a:solidFill>
                <a:schemeClr val="tx1"/>
              </a:solidFill>
            </a:endParaRPr>
          </a:p>
          <a:p>
            <a:pPr algn="ctr"/>
            <a:endParaRPr lang="it-IT" dirty="0" smtClean="0">
              <a:solidFill>
                <a:schemeClr val="tx1"/>
              </a:solidFill>
            </a:endParaRPr>
          </a:p>
          <a:p>
            <a:pPr algn="ctr"/>
            <a:endParaRPr lang="it-IT" dirty="0" smtClean="0">
              <a:solidFill>
                <a:schemeClr val="tx1"/>
              </a:solidFill>
            </a:endParaRPr>
          </a:p>
          <a:p>
            <a:pPr algn="ctr"/>
            <a:endParaRPr lang="it-IT" dirty="0">
              <a:solidFill>
                <a:schemeClr val="tx1"/>
              </a:solidFill>
            </a:endParaRPr>
          </a:p>
          <a:p>
            <a:pPr algn="ctr"/>
            <a:r>
              <a:rPr lang="en-US" b="1" dirty="0" smtClean="0">
                <a:solidFill>
                  <a:schemeClr val="tx1"/>
                </a:solidFill>
              </a:rPr>
              <a:t>Frequency range for </a:t>
            </a:r>
            <a:r>
              <a:rPr lang="en-US" b="1" u="sng" dirty="0" smtClean="0">
                <a:solidFill>
                  <a:schemeClr val="tx1"/>
                </a:solidFill>
              </a:rPr>
              <a:t>balloon</a:t>
            </a:r>
            <a:r>
              <a:rPr lang="en-US" b="1" dirty="0" smtClean="0">
                <a:solidFill>
                  <a:schemeClr val="tx1"/>
                </a:solidFill>
              </a:rPr>
              <a:t> and </a:t>
            </a:r>
            <a:r>
              <a:rPr lang="en-US" b="1" u="sng" dirty="0" smtClean="0">
                <a:solidFill>
                  <a:schemeClr val="tx1"/>
                </a:solidFill>
              </a:rPr>
              <a:t>space satellites </a:t>
            </a:r>
            <a:r>
              <a:rPr lang="en-US" b="1" dirty="0" smtClean="0">
                <a:solidFill>
                  <a:schemeClr val="tx1"/>
                </a:solidFill>
              </a:rPr>
              <a:t>observations</a:t>
            </a:r>
            <a:endParaRPr lang="en-US" b="1" u="sng" dirty="0" smtClean="0">
              <a:solidFill>
                <a:schemeClr val="tx1"/>
              </a:solidFill>
            </a:endParaRPr>
          </a:p>
        </p:txBody>
      </p:sp>
    </p:spTree>
    <p:extLst>
      <p:ext uri="{BB962C8B-B14F-4D97-AF65-F5344CB8AC3E}">
        <p14:creationId xmlns:p14="http://schemas.microsoft.com/office/powerpoint/2010/main" val="329555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125860" y="404664"/>
            <a:ext cx="9865096" cy="720080"/>
          </a:xfrm>
        </p:spPr>
        <p:txBody>
          <a:bodyPr>
            <a:normAutofit/>
          </a:bodyPr>
          <a:lstStyle/>
          <a:p>
            <a:r>
              <a:rPr lang="en-US" b="1" dirty="0" smtClean="0"/>
              <a:t>Atmospheric dispersion model – refractive index</a:t>
            </a:r>
            <a:endParaRPr lang="en-US" b="1"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441784" y="1175657"/>
                <a:ext cx="11197244" cy="4845631"/>
              </a:xfrm>
            </p:spPr>
            <p:txBody>
              <a:bodyPr>
                <a:normAutofit fontScale="92500" lnSpcReduction="20000"/>
              </a:bodyPr>
              <a:lstStyle/>
              <a:p>
                <a:pPr marL="0" indent="0">
                  <a:buNone/>
                </a:pPr>
                <a:r>
                  <a:rPr lang="en-US" dirty="0" smtClean="0"/>
                  <a:t>The fluctuation in </a:t>
                </a:r>
                <a:r>
                  <a:rPr lang="en-US" b="1" dirty="0" smtClean="0">
                    <a:solidFill>
                      <a:srgbClr val="FF0000"/>
                    </a:solidFill>
                  </a:rPr>
                  <a:t>refractive index </a:t>
                </a:r>
                <a:r>
                  <a:rPr lang="en-US" dirty="0" smtClean="0"/>
                  <a:t>induced a change in the optical path length</a:t>
                </a:r>
              </a:p>
              <a:p>
                <a:pPr marL="274320" lvl="1" indent="-274320">
                  <a:spcBef>
                    <a:spcPts val="1800"/>
                  </a:spcBef>
                  <a:buSzPct val="80000"/>
                  <a:buFontTx/>
                  <a:buChar char="-"/>
                </a:pPr>
                <a:r>
                  <a:rPr lang="en-US" b="1" dirty="0"/>
                  <a:t>Interferometry</a:t>
                </a:r>
                <a:r>
                  <a:rPr lang="en-US" dirty="0"/>
                  <a:t>: Induce a phase uncertainty that it is proportional to </a:t>
                </a:r>
                <a14:m>
                  <m:oMath xmlns:m="http://schemas.openxmlformats.org/officeDocument/2006/math">
                    <m:d>
                      <m:dPr>
                        <m:begChr m:val="〈"/>
                        <m:endChr m:val="〉"/>
                        <m:ctrlPr>
                          <a:rPr lang="it-IT" i="1" dirty="0">
                            <a:latin typeface="Cambria Math" panose="02040503050406030204" pitchFamily="18" charset="0"/>
                          </a:rPr>
                        </m:ctrlPr>
                      </m:dPr>
                      <m:e>
                        <m:sSup>
                          <m:sSupPr>
                            <m:ctrlPr>
                              <a:rPr lang="it-IT" i="1">
                                <a:latin typeface="Cambria Math" panose="02040503050406030204" pitchFamily="18" charset="0"/>
                              </a:rPr>
                            </m:ctrlPr>
                          </m:sSupPr>
                          <m:e>
                            <m:r>
                              <a:rPr lang="it-IT" i="1">
                                <a:latin typeface="Cambria Math" panose="02040503050406030204" pitchFamily="18" charset="0"/>
                              </a:rPr>
                              <m:t>𝜙</m:t>
                            </m:r>
                          </m:e>
                          <m:sup>
                            <m:r>
                              <a:rPr lang="it-IT" i="1">
                                <a:latin typeface="Cambria Math" panose="02040503050406030204" pitchFamily="18" charset="0"/>
                              </a:rPr>
                              <m:t>2</m:t>
                            </m:r>
                          </m:sup>
                        </m:sSup>
                      </m:e>
                    </m:d>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𝐷</m:t>
                        </m:r>
                      </m:e>
                      <m:sup>
                        <m:r>
                          <a:rPr lang="it-IT" i="1">
                            <a:latin typeface="Cambria Math" panose="02040503050406030204" pitchFamily="18" charset="0"/>
                          </a:rPr>
                          <m:t>5/3</m:t>
                        </m:r>
                      </m:sup>
                    </m:sSup>
                  </m:oMath>
                </a14:m>
                <a:r>
                  <a:rPr lang="en-US" dirty="0"/>
                  <a:t> .  For a baseline of 36m, under good weather conditions the RMS on phase fluctuation is </a:t>
                </a:r>
                <a14:m>
                  <m:oMath xmlns:m="http://schemas.openxmlformats.org/officeDocument/2006/math">
                    <m:r>
                      <a:rPr lang="it-IT" i="1">
                        <a:latin typeface="Cambria Math" panose="02040503050406030204" pitchFamily="18" charset="0"/>
                      </a:rPr>
                      <m:t>∼</m:t>
                    </m:r>
                    <m:sSup>
                      <m:sSupPr>
                        <m:ctrlPr>
                          <a:rPr lang="it-IT" i="1">
                            <a:latin typeface="Cambria Math" panose="02040503050406030204" pitchFamily="18" charset="0"/>
                          </a:rPr>
                        </m:ctrlPr>
                      </m:sSupPr>
                      <m:e>
                        <m:r>
                          <a:rPr lang="it-IT" i="1">
                            <a:latin typeface="Cambria Math" panose="02040503050406030204" pitchFamily="18" charset="0"/>
                          </a:rPr>
                          <m:t>1</m:t>
                        </m:r>
                      </m:e>
                      <m:sup>
                        <m:r>
                          <a:rPr lang="it-IT" i="1">
                            <a:latin typeface="Cambria Math" panose="02040503050406030204" pitchFamily="18" charset="0"/>
                          </a:rPr>
                          <m:t>𝑜</m:t>
                        </m:r>
                      </m:sup>
                    </m:sSup>
                  </m:oMath>
                </a14:m>
                <a:endParaRPr lang="en-US" dirty="0" smtClean="0"/>
              </a:p>
              <a:p>
                <a:pPr lvl="1">
                  <a:buFontTx/>
                  <a:buChar char="-"/>
                </a:pPr>
                <a:endParaRPr lang="it-IT" b="0" dirty="0" smtClean="0"/>
              </a:p>
              <a:p>
                <a:pPr marL="320040" lvl="1" indent="0">
                  <a:buNone/>
                </a:pPr>
                <a:endParaRPr lang="it-IT" dirty="0" smtClean="0"/>
              </a:p>
              <a:p>
                <a:pPr marL="320040" lvl="1" indent="0">
                  <a:buNone/>
                </a:pPr>
                <a:endParaRPr lang="it-IT" b="0" dirty="0"/>
              </a:p>
              <a:p>
                <a:pPr marL="320040" lvl="1" indent="0">
                  <a:buNone/>
                </a:pPr>
                <a:endParaRPr lang="it-IT" b="0" dirty="0" smtClean="0"/>
              </a:p>
              <a:p>
                <a:pPr lvl="1">
                  <a:buFontTx/>
                  <a:buChar char="-"/>
                </a:pPr>
                <a:endParaRPr lang="it-IT" dirty="0"/>
              </a:p>
              <a:p>
                <a:pPr lvl="1">
                  <a:buFontTx/>
                  <a:buChar char="-"/>
                </a:pPr>
                <a:endParaRPr lang="it-IT" b="0" dirty="0" smtClean="0"/>
              </a:p>
              <a:p>
                <a:pPr>
                  <a:buFontTx/>
                  <a:buChar char="-"/>
                </a:pPr>
                <a:endParaRPr lang="en-US" b="1" dirty="0" smtClean="0"/>
              </a:p>
              <a:p>
                <a:pPr>
                  <a:buFontTx/>
                  <a:buChar char="-"/>
                </a:pPr>
                <a:r>
                  <a:rPr lang="en-US" b="1" dirty="0" smtClean="0"/>
                  <a:t>Single-dish telescope: </a:t>
                </a:r>
                <a:r>
                  <a:rPr lang="en-US" dirty="0" smtClean="0"/>
                  <a:t>It can cause fluctuations in the apparent pointing. </a:t>
                </a:r>
                <a:br>
                  <a:rPr lang="en-US" dirty="0" smtClean="0"/>
                </a:br>
                <a:r>
                  <a:rPr lang="en-US" dirty="0" smtClean="0"/>
                  <a:t>[</a:t>
                </a:r>
                <a:r>
                  <a:rPr lang="en-US" dirty="0" err="1" smtClean="0"/>
                  <a:t>cit</a:t>
                </a:r>
                <a:r>
                  <a:rPr lang="en-US" dirty="0" smtClean="0"/>
                  <a:t> ] Using the </a:t>
                </a:r>
                <a:r>
                  <a:rPr lang="en-US" i="1" dirty="0" smtClean="0"/>
                  <a:t>James Clerk Maxwell Telescope</a:t>
                </a:r>
                <a:r>
                  <a:rPr lang="en-US" dirty="0" smtClean="0"/>
                  <a:t> (JCMT) or the </a:t>
                </a:r>
                <a:r>
                  <a:rPr lang="en-US" i="1" dirty="0" err="1" smtClean="0"/>
                  <a:t>Institut</a:t>
                </a:r>
                <a:r>
                  <a:rPr lang="en-US" i="1" dirty="0" smtClean="0"/>
                  <a:t> de Radio </a:t>
                </a:r>
                <a:r>
                  <a:rPr lang="en-US" i="1" dirty="0" err="1" smtClean="0"/>
                  <a:t>Astronomie</a:t>
                </a:r>
                <a:r>
                  <a:rPr lang="en-US" i="1" dirty="0" smtClean="0"/>
                  <a:t> </a:t>
                </a:r>
                <a:r>
                  <a:rPr lang="en-US" i="1" dirty="0" err="1" smtClean="0"/>
                  <a:t>Millimetrique</a:t>
                </a:r>
                <a:r>
                  <a:rPr lang="en-US" dirty="0" smtClean="0"/>
                  <a:t> (IRAM) telescopes with a single-dish with a dimension of the order of 30m, the atmospheric fluctuations produce a RMS pointing fluctuations of </a:t>
                </a:r>
                <a14:m>
                  <m:oMath xmlns:m="http://schemas.openxmlformats.org/officeDocument/2006/math">
                    <m:r>
                      <a:rPr lang="it-IT" b="0" i="1" dirty="0" smtClean="0">
                        <a:latin typeface="Cambria Math" panose="02040503050406030204" pitchFamily="18" charset="0"/>
                      </a:rPr>
                      <m:t>∼10“</m:t>
                    </m:r>
                  </m:oMath>
                </a14:m>
                <a:r>
                  <a:rPr lang="en-US" dirty="0" smtClean="0"/>
                  <a:t> @ 15GHz  (negligible with a beam-size of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1</m:t>
                        </m:r>
                      </m:e>
                      <m:sup>
                        <m:r>
                          <a:rPr lang="it-IT" b="0" i="1" smtClean="0">
                            <a:latin typeface="Cambria Math" panose="02040503050406030204" pitchFamily="18" charset="0"/>
                          </a:rPr>
                          <m:t>𝑜</m:t>
                        </m:r>
                      </m:sup>
                    </m:sSup>
                  </m:oMath>
                </a14:m>
                <a:r>
                  <a:rPr lang="en-US" dirty="0" smtClean="0"/>
                  <a:t> or more).</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441784" y="1175657"/>
                <a:ext cx="11197244" cy="4845631"/>
              </a:xfrm>
              <a:blipFill>
                <a:blip r:embed="rId2"/>
                <a:stretch>
                  <a:fillRect l="-708" t="-2642" b="-2138"/>
                </a:stretch>
              </a:blipFill>
            </p:spPr>
            <p:txBody>
              <a:bodyPr/>
              <a:lstStyle/>
              <a:p>
                <a:r>
                  <a:rPr lang="en-US">
                    <a:noFill/>
                  </a:rPr>
                  <a:t> </a:t>
                </a:r>
              </a:p>
            </p:txBody>
          </p:sp>
        </mc:Fallback>
      </mc:AlternateContent>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0" y="2244539"/>
            <a:ext cx="5832648" cy="2352446"/>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306" y="2148718"/>
            <a:ext cx="4392488" cy="2448267"/>
          </a:xfrm>
          <a:prstGeom prst="rect">
            <a:avLst/>
          </a:prstGeom>
        </p:spPr>
      </p:pic>
      <p:cxnSp>
        <p:nvCxnSpPr>
          <p:cNvPr id="5" name="Connettore 2 4"/>
          <p:cNvCxnSpPr/>
          <p:nvPr/>
        </p:nvCxnSpPr>
        <p:spPr>
          <a:xfrm>
            <a:off x="2061964" y="4221088"/>
            <a:ext cx="2304256"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asellaDiTesto 7"/>
          <p:cNvSpPr txBox="1"/>
          <p:nvPr/>
        </p:nvSpPr>
        <p:spPr>
          <a:xfrm>
            <a:off x="3070076" y="3892406"/>
            <a:ext cx="432048"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ctr" anchorCtr="1">
            <a:spAutoFit/>
          </a:bodyPr>
          <a:lstStyle/>
          <a:p>
            <a:r>
              <a:rPr lang="en-US" dirty="0" smtClean="0"/>
              <a:t>D</a:t>
            </a:r>
          </a:p>
        </p:txBody>
      </p:sp>
    </p:spTree>
    <p:extLst>
      <p:ext uri="{BB962C8B-B14F-4D97-AF65-F5344CB8AC3E}">
        <p14:creationId xmlns:p14="http://schemas.microsoft.com/office/powerpoint/2010/main" val="361037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zione panoramica della pianificazione del progetto">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12000"/>
                <a:satMod val="240000"/>
              </a:schemeClr>
              <a:schemeClr val="phClr">
                <a:tint val="98000"/>
              </a:schemeClr>
            </a:duotone>
          </a:blip>
          <a:tile tx="0" ty="0" sx="100000" sy="100000" flip="none" algn="ctr"/>
        </a:blipFill>
      </a:bgFillStyleLst>
    </a:fmtScheme>
  </a:themeElements>
  <a:objectDefaults>
    <a:spDef>
      <a:spPr>
        <a:solidFill>
          <a:schemeClr val="accent1">
            <a:lumMod val="50000"/>
          </a:schemeClr>
        </a:solidFill>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ln>
          <a:solidFill>
            <a:schemeClr val="accent1">
              <a:lumMod val="20000"/>
              <a:lumOff val="80000"/>
            </a:schemeClr>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26713578_TF03460544" id="{8E277A91-31C8-4752-8BA6-DDB996E77845}" vid="{ED95C113-ADC2-4464-BACE-F2443206C3D3}"/>
    </a:ext>
  </a:extLst>
</a:theme>
</file>

<file path=ppt/theme/theme2.xml><?xml version="1.0" encoding="utf-8"?>
<a:theme xmlns:a="http://schemas.openxmlformats.org/drawingml/2006/main" name="Tema di Offic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Presentazione panoramica della pianificazione del progetto commerciale</Template>
  <TotalTime>2645</TotalTime>
  <Words>740</Words>
  <Application>Microsoft Office PowerPoint</Application>
  <PresentationFormat>Personalizzato</PresentationFormat>
  <Paragraphs>217</Paragraphs>
  <Slides>24</Slides>
  <Notes>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24</vt:i4>
      </vt:variant>
    </vt:vector>
  </HeadingPairs>
  <TitlesOfParts>
    <vt:vector size="29" baseType="lpstr">
      <vt:lpstr>Arial</vt:lpstr>
      <vt:lpstr>Calibri</vt:lpstr>
      <vt:lpstr>Cambria Math</vt:lpstr>
      <vt:lpstr>Wingdings</vt:lpstr>
      <vt:lpstr>Presentazione panoramica della pianificazione del progetto</vt:lpstr>
      <vt:lpstr>Atmospheric effects for CMB observations</vt:lpstr>
      <vt:lpstr>Who am I</vt:lpstr>
      <vt:lpstr>Main topics</vt:lpstr>
      <vt:lpstr>The Cosmic Microwave Background Radiation (CMB-R)</vt:lpstr>
      <vt:lpstr>Cosmic Microwave Background anisotropies</vt:lpstr>
      <vt:lpstr>Angular power spectrum </vt:lpstr>
      <vt:lpstr>The foregrounds cleaning</vt:lpstr>
      <vt:lpstr>Atmospheric dispersion model</vt:lpstr>
      <vt:lpstr>Atmospheric dispersion model – refractive index</vt:lpstr>
      <vt:lpstr>Atmospheric dispersion model – absorption coefficient</vt:lpstr>
      <vt:lpstr>Atmospheric dispersion model – absorption coefficient</vt:lpstr>
      <vt:lpstr>Characterizing the turbulent structure of the atmosphere </vt:lpstr>
      <vt:lpstr>The spatial correlation function for the absorption coefficient</vt:lpstr>
      <vt:lpstr>The spatial correlation function for the absorption coefficient</vt:lpstr>
      <vt:lpstr>The spatial correlation function for the absorption coefficient</vt:lpstr>
      <vt:lpstr>Antenna temperature RMS evaluation</vt:lpstr>
      <vt:lpstr>Antenna temperature RMS evaluation</vt:lpstr>
      <vt:lpstr>Antenna temperature RMS evaluation</vt:lpstr>
      <vt:lpstr>Temporal fluctuations in antenna temperature</vt:lpstr>
      <vt:lpstr>Temporal fluctuations in antenna temperature</vt:lpstr>
      <vt:lpstr>The two-slope model </vt:lpstr>
      <vt:lpstr>Summary</vt:lpstr>
      <vt:lpstr>Presentazione standard di PowerPoint</vt:lpstr>
      <vt:lpstr>Kolmogorov contribute to the temporal power spectrum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Atmospheric effects for CMB observations</dc:title>
  <dc:creator>stefano_dell@outlook.it</dc:creator>
  <cp:lastModifiedBy>stefano_dell@outlook.it</cp:lastModifiedBy>
  <cp:revision>135</cp:revision>
  <dcterms:created xsi:type="dcterms:W3CDTF">2020-05-11T05:58:57Z</dcterms:created>
  <dcterms:modified xsi:type="dcterms:W3CDTF">2020-05-20T15:00:50Z</dcterms:modified>
</cp:coreProperties>
</file>